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10716" r:id="rId9"/>
    <p:sldId id="263" r:id="rId10"/>
    <p:sldId id="264" r:id="rId11"/>
    <p:sldId id="265" r:id="rId12"/>
    <p:sldId id="266" r:id="rId13"/>
    <p:sldId id="10717" r:id="rId14"/>
    <p:sldId id="10718" r:id="rId15"/>
    <p:sldId id="270" r:id="rId16"/>
    <p:sldId id="271" r:id="rId17"/>
    <p:sldId id="272" r:id="rId18"/>
    <p:sldId id="273" r:id="rId19"/>
    <p:sldId id="10715" r:id="rId20"/>
    <p:sldId id="274" r:id="rId21"/>
    <p:sldId id="275" r:id="rId22"/>
    <p:sldId id="276" r:id="rId23"/>
    <p:sldId id="277" r:id="rId24"/>
    <p:sldId id="278" r:id="rId25"/>
    <p:sldId id="10714" r:id="rId26"/>
    <p:sldId id="280" r:id="rId27"/>
  </p:sldIdLst>
  <p:sldSz cx="12192000" cy="6858000"/>
  <p:notesSz cx="7010400" cy="9296400"/>
  <p:embeddedFontLst>
    <p:embeddedFont>
      <p:font typeface="Arial Black" panose="020B0A04020102020204" pitchFamily="34" charset="0"/>
      <p:regular r:id="rId29"/>
      <p:bold r:id="rId30"/>
    </p:embeddedFont>
    <p:embeddedFont>
      <p:font typeface="Cambria Math" panose="02040503050406030204" pitchFamily="18"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gEWiwUUXp5qV4JRT28rU0DjoGl5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a:srgbClr val="E97132"/>
    <a:srgbClr val="00B050"/>
    <a:srgbClr val="D55C01"/>
    <a:srgbClr val="E9AD7F"/>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498" autoAdjust="0"/>
    <p:restoredTop sz="74034" autoAdjust="0"/>
  </p:normalViewPr>
  <p:slideViewPr>
    <p:cSldViewPr snapToGrid="0">
      <p:cViewPr varScale="1">
        <p:scale>
          <a:sx n="83" d="100"/>
          <a:sy n="83" d="100"/>
        </p:scale>
        <p:origin x="152"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yunsu Chae" userId="24c5205d9bb82963" providerId="LiveId" clId="{4B7A1BF6-274C-4A3A-BD15-369CBFCB6D79}"/>
    <pc:docChg chg="undo custSel delSld modSld">
      <pc:chgData name="Hyunsu Chae" userId="24c5205d9bb82963" providerId="LiveId" clId="{4B7A1BF6-274C-4A3A-BD15-369CBFCB6D79}" dt="2025-01-22T06:00:21.929" v="597" actId="47"/>
      <pc:docMkLst>
        <pc:docMk/>
      </pc:docMkLst>
      <pc:sldChg chg="modNotesTx">
        <pc:chgData name="Hyunsu Chae" userId="24c5205d9bb82963" providerId="LiveId" clId="{4B7A1BF6-274C-4A3A-BD15-369CBFCB6D79}" dt="2025-01-22T05:50:51.411" v="50" actId="20577"/>
        <pc:sldMkLst>
          <pc:docMk/>
          <pc:sldMk cId="0" sldId="256"/>
        </pc:sldMkLst>
      </pc:sldChg>
      <pc:sldChg chg="modNotesTx">
        <pc:chgData name="Hyunsu Chae" userId="24c5205d9bb82963" providerId="LiveId" clId="{4B7A1BF6-274C-4A3A-BD15-369CBFCB6D79}" dt="2025-01-22T05:51:37.082" v="51" actId="6549"/>
        <pc:sldMkLst>
          <pc:docMk/>
          <pc:sldMk cId="0" sldId="257"/>
        </pc:sldMkLst>
      </pc:sldChg>
      <pc:sldChg chg="modNotesTx">
        <pc:chgData name="Hyunsu Chae" userId="24c5205d9bb82963" providerId="LiveId" clId="{4B7A1BF6-274C-4A3A-BD15-369CBFCB6D79}" dt="2025-01-22T05:51:50.956" v="53" actId="20577"/>
        <pc:sldMkLst>
          <pc:docMk/>
          <pc:sldMk cId="0" sldId="258"/>
        </pc:sldMkLst>
      </pc:sldChg>
      <pc:sldChg chg="modNotesTx">
        <pc:chgData name="Hyunsu Chae" userId="24c5205d9bb82963" providerId="LiveId" clId="{4B7A1BF6-274C-4A3A-BD15-369CBFCB6D79}" dt="2025-01-22T05:53:01.775" v="67" actId="20577"/>
        <pc:sldMkLst>
          <pc:docMk/>
          <pc:sldMk cId="0" sldId="259"/>
        </pc:sldMkLst>
      </pc:sldChg>
      <pc:sldChg chg="modNotesTx">
        <pc:chgData name="Hyunsu Chae" userId="24c5205d9bb82963" providerId="LiveId" clId="{4B7A1BF6-274C-4A3A-BD15-369CBFCB6D79}" dt="2025-01-22T05:53:18.543" v="69" actId="20577"/>
        <pc:sldMkLst>
          <pc:docMk/>
          <pc:sldMk cId="0" sldId="260"/>
        </pc:sldMkLst>
      </pc:sldChg>
      <pc:sldChg chg="modNotesTx">
        <pc:chgData name="Hyunsu Chae" userId="24c5205d9bb82963" providerId="LiveId" clId="{4B7A1BF6-274C-4A3A-BD15-369CBFCB6D79}" dt="2025-01-22T05:53:48.073" v="74" actId="20577"/>
        <pc:sldMkLst>
          <pc:docMk/>
          <pc:sldMk cId="0" sldId="262"/>
        </pc:sldMkLst>
      </pc:sldChg>
      <pc:sldChg chg="modNotesTx">
        <pc:chgData name="Hyunsu Chae" userId="24c5205d9bb82963" providerId="LiveId" clId="{4B7A1BF6-274C-4A3A-BD15-369CBFCB6D79}" dt="2025-01-22T05:55:19.790" v="245" actId="20577"/>
        <pc:sldMkLst>
          <pc:docMk/>
          <pc:sldMk cId="0" sldId="264"/>
        </pc:sldMkLst>
      </pc:sldChg>
      <pc:sldChg chg="modNotesTx">
        <pc:chgData name="Hyunsu Chae" userId="24c5205d9bb82963" providerId="LiveId" clId="{4B7A1BF6-274C-4A3A-BD15-369CBFCB6D79}" dt="2025-01-22T05:55:49.290" v="284" actId="20577"/>
        <pc:sldMkLst>
          <pc:docMk/>
          <pc:sldMk cId="0" sldId="266"/>
        </pc:sldMkLst>
      </pc:sldChg>
      <pc:sldChg chg="del">
        <pc:chgData name="Hyunsu Chae" userId="24c5205d9bb82963" providerId="LiveId" clId="{4B7A1BF6-274C-4A3A-BD15-369CBFCB6D79}" dt="2025-01-22T06:00:21.929" v="597" actId="47"/>
        <pc:sldMkLst>
          <pc:docMk/>
          <pc:sldMk cId="0" sldId="267"/>
        </pc:sldMkLst>
      </pc:sldChg>
      <pc:sldChg chg="del">
        <pc:chgData name="Hyunsu Chae" userId="24c5205d9bb82963" providerId="LiveId" clId="{4B7A1BF6-274C-4A3A-BD15-369CBFCB6D79}" dt="2025-01-22T06:00:21.929" v="597" actId="47"/>
        <pc:sldMkLst>
          <pc:docMk/>
          <pc:sldMk cId="0" sldId="268"/>
        </pc:sldMkLst>
      </pc:sldChg>
      <pc:sldChg chg="del">
        <pc:chgData name="Hyunsu Chae" userId="24c5205d9bb82963" providerId="LiveId" clId="{4B7A1BF6-274C-4A3A-BD15-369CBFCB6D79}" dt="2025-01-22T06:00:21.929" v="597" actId="47"/>
        <pc:sldMkLst>
          <pc:docMk/>
          <pc:sldMk cId="0" sldId="269"/>
        </pc:sldMkLst>
      </pc:sldChg>
      <pc:sldChg chg="modNotesTx">
        <pc:chgData name="Hyunsu Chae" userId="24c5205d9bb82963" providerId="LiveId" clId="{4B7A1BF6-274C-4A3A-BD15-369CBFCB6D79}" dt="2025-01-22T05:59:01.036" v="549" actId="20577"/>
        <pc:sldMkLst>
          <pc:docMk/>
          <pc:sldMk cId="0" sldId="271"/>
        </pc:sldMkLst>
      </pc:sldChg>
      <pc:sldChg chg="modNotesTx">
        <pc:chgData name="Hyunsu Chae" userId="24c5205d9bb82963" providerId="LiveId" clId="{4B7A1BF6-274C-4A3A-BD15-369CBFCB6D79}" dt="2025-01-22T05:59:55.249" v="585" actId="6549"/>
        <pc:sldMkLst>
          <pc:docMk/>
          <pc:sldMk cId="0" sldId="276"/>
        </pc:sldMkLst>
      </pc:sldChg>
      <pc:sldChg chg="modNotesTx">
        <pc:chgData name="Hyunsu Chae" userId="24c5205d9bb82963" providerId="LiveId" clId="{4B7A1BF6-274C-4A3A-BD15-369CBFCB6D79}" dt="2025-01-22T06:00:11.168" v="594" actId="5793"/>
        <pc:sldMkLst>
          <pc:docMk/>
          <pc:sldMk cId="0" sldId="278"/>
        </pc:sldMkLst>
      </pc:sldChg>
      <pc:sldChg chg="del">
        <pc:chgData name="Hyunsu Chae" userId="24c5205d9bb82963" providerId="LiveId" clId="{4B7A1BF6-274C-4A3A-BD15-369CBFCB6D79}" dt="2025-01-22T06:00:21.929" v="597" actId="47"/>
        <pc:sldMkLst>
          <pc:docMk/>
          <pc:sldMk cId="2266524737" sldId="281"/>
        </pc:sldMkLst>
      </pc:sldChg>
      <pc:sldChg chg="modNotesTx">
        <pc:chgData name="Hyunsu Chae" userId="24c5205d9bb82963" providerId="LiveId" clId="{4B7A1BF6-274C-4A3A-BD15-369CBFCB6D79}" dt="2025-01-22T06:00:15.548" v="596" actId="5793"/>
        <pc:sldMkLst>
          <pc:docMk/>
          <pc:sldMk cId="0" sldId="10714"/>
        </pc:sldMkLst>
      </pc:sldChg>
      <pc:sldChg chg="modNotesTx">
        <pc:chgData name="Hyunsu Chae" userId="24c5205d9bb82963" providerId="LiveId" clId="{4B7A1BF6-274C-4A3A-BD15-369CBFCB6D79}" dt="2025-01-22T05:54:27.108" v="161" actId="20577"/>
        <pc:sldMkLst>
          <pc:docMk/>
          <pc:sldMk cId="889821194" sldId="10716"/>
        </pc:sldMkLst>
      </pc:sldChg>
      <pc:sldChg chg="modNotesTx">
        <pc:chgData name="Hyunsu Chae" userId="24c5205d9bb82963" providerId="LiveId" clId="{4B7A1BF6-274C-4A3A-BD15-369CBFCB6D79}" dt="2025-01-22T05:56:06.061" v="285" actId="20577"/>
        <pc:sldMkLst>
          <pc:docMk/>
          <pc:sldMk cId="3216393407" sldId="10717"/>
        </pc:sldMkLst>
      </pc:sldChg>
      <pc:sldChg chg="modNotesTx">
        <pc:chgData name="Hyunsu Chae" userId="24c5205d9bb82963" providerId="LiveId" clId="{4B7A1BF6-274C-4A3A-BD15-369CBFCB6D79}" dt="2025-01-22T05:58:51.043" v="548" actId="20577"/>
        <pc:sldMkLst>
          <pc:docMk/>
          <pc:sldMk cId="259267125" sldId="107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8475" cy="465138"/>
          </a:xfrm>
          <a:prstGeom prst="rect">
            <a:avLst/>
          </a:prstGeom>
          <a:noFill/>
          <a:ln>
            <a:noFill/>
          </a:ln>
        </p:spPr>
        <p:txBody>
          <a:bodyPr spcFirstLastPara="1" wrap="square" lIns="93175" tIns="46575" rIns="93175"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0"/>
            <a:ext cx="3038475" cy="465138"/>
          </a:xfrm>
          <a:prstGeom prst="rect">
            <a:avLst/>
          </a:prstGeom>
          <a:noFill/>
          <a:ln>
            <a:noFill/>
          </a:ln>
        </p:spPr>
        <p:txBody>
          <a:bodyPr spcFirstLastPara="1" wrap="square" lIns="93175" tIns="46575" rIns="93175"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5" y="4416425"/>
            <a:ext cx="5607050" cy="4183063"/>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675"/>
            <a:ext cx="3038475" cy="465138"/>
          </a:xfrm>
          <a:prstGeom prst="rect">
            <a:avLst/>
          </a:prstGeom>
          <a:noFill/>
          <a:ln>
            <a:noFill/>
          </a:ln>
        </p:spPr>
        <p:txBody>
          <a:bodyPr spcFirstLastPara="1" wrap="square" lIns="93175" tIns="46575" rIns="93175"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g3277b82dfb6_0_672: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
        <p:nvSpPr>
          <p:cNvPr id="31" name="Google Shape;31;g3277b82dfb6_0_672:notes"/>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 name="Google Shape;32;g3277b82dfb6_0_672:notes"/>
          <p:cNvSpPr txBox="1">
            <a:spLocks noGrp="1"/>
          </p:cNvSpPr>
          <p:nvPr>
            <p:ph type="body" idx="1"/>
          </p:nvPr>
        </p:nvSpPr>
        <p:spPr>
          <a:xfrm>
            <a:off x="701675" y="4416425"/>
            <a:ext cx="5607000" cy="41814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dirty="0"/>
              <a:t>Presenting on behalf of Prof David Pan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277b82dfb6_0_8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4" name="Google Shape;204;g3277b82dfb6_0_837: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r>
              <a:rPr lang="en-US" dirty="0"/>
              <a:t>LAMC’23: A lot of work in package design that are like this work..</a:t>
            </a:r>
          </a:p>
          <a:p>
            <a:pPr marL="457200" marR="0" lvl="0" indent="-228600" algn="l" rtl="0">
              <a:lnSpc>
                <a:spcPct val="100000"/>
              </a:lnSpc>
              <a:spcBef>
                <a:spcPts val="360"/>
              </a:spcBef>
              <a:spcAft>
                <a:spcPts val="0"/>
              </a:spcAft>
              <a:buSzPts val="1400"/>
              <a:buNone/>
            </a:pPr>
            <a:r>
              <a:rPr lang="en-US" dirty="0"/>
              <a:t>ICCAD19: Key contribution of this work is using the transposed-CNN model for the tabular input to predict S-parameter across multiple frequencies.</a:t>
            </a: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The transposed convolutional layers are introduced b</a:t>
            </a:r>
            <a:r>
              <a:rPr lang="en-US" sz="1200" b="0" i="0" u="none" strike="noStrike" cap="none" dirty="0">
                <a:solidFill>
                  <a:schemeClr val="dk1"/>
                </a:solidFill>
                <a:latin typeface="Arial"/>
                <a:ea typeface="Arial"/>
                <a:cs typeface="Arial"/>
                <a:sym typeface="Arial"/>
              </a:rPr>
              <a:t>ecause the</a:t>
            </a:r>
            <a:r>
              <a:rPr lang="en-US" dirty="0"/>
              <a:t> tabular inputs consist of a small number of parameters, but  the output requires a higher dimensional representation..</a:t>
            </a: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So the transposed layer does something kind of opposite of conventional convolutional layer and expand the dimensionality. </a:t>
            </a:r>
          </a:p>
        </p:txBody>
      </p:sp>
      <p:sp>
        <p:nvSpPr>
          <p:cNvPr id="205" name="Google Shape;205;g3277b82dfb6_0_837: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277b82dfb6_0_85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1" name="Google Shape;221;g3277b82dfb6_0_853: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endParaRPr lang="en-US" dirty="0"/>
          </a:p>
        </p:txBody>
      </p:sp>
      <p:sp>
        <p:nvSpPr>
          <p:cNvPr id="222" name="Google Shape;222;g3277b82dfb6_0_853: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277b82dfb6_0_87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9" name="Google Shape;239;g3277b82dfb6_0_870: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b="0" i="0" u="none" strike="noStrike" dirty="0">
                <a:latin typeface="Arial"/>
                <a:ea typeface="Arial"/>
                <a:cs typeface="Arial"/>
                <a:sym typeface="Arial"/>
              </a:rPr>
              <a:t>The most intuitive approach.</a:t>
            </a:r>
          </a:p>
          <a:p>
            <a:pPr marL="457200" marR="0" lvl="0" indent="-228600" algn="l" rtl="0">
              <a:lnSpc>
                <a:spcPct val="100000"/>
              </a:lnSpc>
              <a:spcBef>
                <a:spcPts val="360"/>
              </a:spcBef>
              <a:spcAft>
                <a:spcPts val="0"/>
              </a:spcAft>
              <a:buClr>
                <a:srgbClr val="000000"/>
              </a:buClr>
              <a:buSzPts val="1400"/>
              <a:buFont typeface="Arial"/>
              <a:buNone/>
            </a:pPr>
            <a:r>
              <a:rPr lang="en-US" sz="1200" b="0" i="0" u="none" strike="noStrike" dirty="0">
                <a:latin typeface="Arial"/>
                <a:ea typeface="Arial"/>
                <a:cs typeface="Arial"/>
                <a:sym typeface="Arial"/>
              </a:rPr>
              <a:t>This approach enables the application of various image processing techniques in the AI field. Can leveraging data augmentation strategies</a:t>
            </a:r>
            <a:endParaRPr dirty="0"/>
          </a:p>
          <a:p>
            <a:pPr marL="457200" marR="0" lvl="0" indent="-228600" algn="l" rtl="0">
              <a:lnSpc>
                <a:spcPct val="100000"/>
              </a:lnSpc>
              <a:spcBef>
                <a:spcPts val="360"/>
              </a:spcBef>
              <a:spcAft>
                <a:spcPts val="0"/>
              </a:spcAft>
              <a:buSzPts val="1400"/>
              <a:buNone/>
            </a:pPr>
            <a:endParaRPr dirty="0"/>
          </a:p>
        </p:txBody>
      </p:sp>
      <p:sp>
        <p:nvSpPr>
          <p:cNvPr id="240" name="Google Shape;240;g3277b82dfb6_0_870: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5D7F5FF9-E647-0B08-A48B-06D21841741F}"/>
            </a:ext>
          </a:extLst>
        </p:cNvPr>
        <p:cNvGrpSpPr/>
        <p:nvPr/>
      </p:nvGrpSpPr>
      <p:grpSpPr>
        <a:xfrm>
          <a:off x="0" y="0"/>
          <a:ext cx="0" cy="0"/>
          <a:chOff x="0" y="0"/>
          <a:chExt cx="0" cy="0"/>
        </a:xfrm>
      </p:grpSpPr>
      <p:sp>
        <p:nvSpPr>
          <p:cNvPr id="254" name="Google Shape;254;g3277b82dfb6_0_885:notes">
            <a:extLst>
              <a:ext uri="{FF2B5EF4-FFF2-40B4-BE49-F238E27FC236}">
                <a16:creationId xmlns:a16="http://schemas.microsoft.com/office/drawing/2014/main" id="{29295166-38E6-CDC5-3071-2B28FA10EC37}"/>
              </a:ext>
            </a:extLst>
          </p:cNvPr>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lvl="0" indent="-228600" algn="l" rtl="0">
              <a:lnSpc>
                <a:spcPct val="100000"/>
              </a:lnSpc>
              <a:spcBef>
                <a:spcPts val="360"/>
              </a:spcBef>
              <a:spcAft>
                <a:spcPts val="0"/>
              </a:spcAft>
              <a:buSzPts val="1400"/>
              <a:buNone/>
            </a:pPr>
            <a:endParaRPr dirty="0"/>
          </a:p>
        </p:txBody>
      </p:sp>
      <p:sp>
        <p:nvSpPr>
          <p:cNvPr id="255" name="Google Shape;255;g3277b82dfb6_0_885:notes">
            <a:extLst>
              <a:ext uri="{FF2B5EF4-FFF2-40B4-BE49-F238E27FC236}">
                <a16:creationId xmlns:a16="http://schemas.microsoft.com/office/drawing/2014/main" id="{439216C1-16EF-40E6-7324-15E5FA91D3D1}"/>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887311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BFFAB9FD-0985-54CF-83FA-DAB3FC2FA88F}"/>
            </a:ext>
          </a:extLst>
        </p:cNvPr>
        <p:cNvGrpSpPr/>
        <p:nvPr/>
      </p:nvGrpSpPr>
      <p:grpSpPr>
        <a:xfrm>
          <a:off x="0" y="0"/>
          <a:ext cx="0" cy="0"/>
          <a:chOff x="0" y="0"/>
          <a:chExt cx="0" cy="0"/>
        </a:xfrm>
      </p:grpSpPr>
      <p:sp>
        <p:nvSpPr>
          <p:cNvPr id="254" name="Google Shape;254;g3277b82dfb6_0_885:notes">
            <a:extLst>
              <a:ext uri="{FF2B5EF4-FFF2-40B4-BE49-F238E27FC236}">
                <a16:creationId xmlns:a16="http://schemas.microsoft.com/office/drawing/2014/main" id="{E6E7C811-AEE6-8A1C-E1CA-FB5B637960AF}"/>
              </a:ext>
            </a:extLst>
          </p:cNvPr>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lvl="0" indent="-228600" algn="l" rtl="0">
              <a:lnSpc>
                <a:spcPct val="100000"/>
              </a:lnSpc>
              <a:spcBef>
                <a:spcPts val="360"/>
              </a:spcBef>
              <a:spcAft>
                <a:spcPts val="0"/>
              </a:spcAft>
              <a:buSzPts val="1400"/>
              <a:buNone/>
            </a:pPr>
            <a:r>
              <a:rPr lang="en-US" dirty="0"/>
              <a:t>Either embed a layer to be a part of ML architecture, or define training loss function to penalize when violated</a:t>
            </a:r>
          </a:p>
          <a:p>
            <a:pPr marL="457200" lvl="0" indent="-228600" algn="l" rtl="0">
              <a:lnSpc>
                <a:spcPct val="100000"/>
              </a:lnSpc>
              <a:spcBef>
                <a:spcPts val="360"/>
              </a:spcBef>
              <a:spcAft>
                <a:spcPts val="0"/>
              </a:spcAft>
              <a:buSzPts val="1400"/>
              <a:buNone/>
            </a:pPr>
            <a:r>
              <a:rPr lang="en-US" dirty="0"/>
              <a:t>Physics-augmented ML modeling shows promising result in successfully increasing model prediction accuracy and reducing the dataset required for model training.</a:t>
            </a:r>
          </a:p>
          <a:p>
            <a:pPr marL="457200" lvl="0" indent="-228600" algn="l" rtl="0">
              <a:lnSpc>
                <a:spcPct val="100000"/>
              </a:lnSpc>
              <a:spcBef>
                <a:spcPts val="360"/>
              </a:spcBef>
              <a:spcAft>
                <a:spcPts val="0"/>
              </a:spcAft>
              <a:buSzPts val="1400"/>
              <a:buNone/>
            </a:pPr>
            <a:endParaRPr dirty="0"/>
          </a:p>
        </p:txBody>
      </p:sp>
      <p:sp>
        <p:nvSpPr>
          <p:cNvPr id="255" name="Google Shape;255;g3277b82dfb6_0_885:notes">
            <a:extLst>
              <a:ext uri="{FF2B5EF4-FFF2-40B4-BE49-F238E27FC236}">
                <a16:creationId xmlns:a16="http://schemas.microsoft.com/office/drawing/2014/main" id="{BD652F40-FEE9-FEEF-1D7F-E3D9F3D729A8}"/>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954371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277b82dfb6_0_910: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a:p>
        </p:txBody>
      </p:sp>
      <p:sp>
        <p:nvSpPr>
          <p:cNvPr id="283" name="Google Shape;283;g3277b82dfb6_0_9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277b82dfb6_0_928: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02" name="Google Shape;302;g3277b82dfb6_0_9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277b82dfb6_0_934: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09" name="Google Shape;309;g3277b82dfb6_0_93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277b82dfb6_0_942: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18" name="Google Shape;318;g3277b82dfb6_0_94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92CDB9B4-82FC-AEB1-10AE-AE287CE10DA6}"/>
            </a:ext>
          </a:extLst>
        </p:cNvPr>
        <p:cNvGrpSpPr/>
        <p:nvPr/>
      </p:nvGrpSpPr>
      <p:grpSpPr>
        <a:xfrm>
          <a:off x="0" y="0"/>
          <a:ext cx="0" cy="0"/>
          <a:chOff x="0" y="0"/>
          <a:chExt cx="0" cy="0"/>
        </a:xfrm>
      </p:grpSpPr>
      <p:sp>
        <p:nvSpPr>
          <p:cNvPr id="317" name="Google Shape;317;g3277b82dfb6_0_942:notes">
            <a:extLst>
              <a:ext uri="{FF2B5EF4-FFF2-40B4-BE49-F238E27FC236}">
                <a16:creationId xmlns:a16="http://schemas.microsoft.com/office/drawing/2014/main" id="{02CDB9E9-3051-ACDD-4B84-4D01DACF496B}"/>
              </a:ext>
            </a:extLst>
          </p:cNvPr>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18" name="Google Shape;318;g3277b82dfb6_0_942:notes">
            <a:extLst>
              <a:ext uri="{FF2B5EF4-FFF2-40B4-BE49-F238E27FC236}">
                <a16:creationId xmlns:a16="http://schemas.microsoft.com/office/drawing/2014/main" id="{16CE3402-8081-A613-D1AB-9203ACAE504C}"/>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254173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3277b82dfb6_0_681: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Clr>
                <a:srgbClr val="000000"/>
              </a:buClr>
              <a:buSzPts val="1400"/>
              <a:buFont typeface="Arial"/>
              <a:buNone/>
            </a:pPr>
            <a:r>
              <a:rPr lang="en-US" dirty="0"/>
              <a:t>RFICs are essential in our daily lives, powering the wireless systems in devices from smartphones and </a:t>
            </a:r>
            <a:r>
              <a:rPr lang="en-US" dirty="0" err="1"/>
              <a:t>WiFi</a:t>
            </a:r>
            <a:r>
              <a:rPr lang="en-US" dirty="0"/>
              <a:t> routers to satellite communication and radar.</a:t>
            </a:r>
            <a:endParaRPr dirty="0"/>
          </a:p>
          <a:p>
            <a:pPr marL="457200" marR="0" lvl="0" indent="-228600" algn="l" rtl="0">
              <a:lnSpc>
                <a:spcPct val="100000"/>
              </a:lnSpc>
              <a:spcBef>
                <a:spcPts val="360"/>
              </a:spcBef>
              <a:spcAft>
                <a:spcPts val="0"/>
              </a:spcAft>
              <a:buClr>
                <a:srgbClr val="000000"/>
              </a:buClr>
              <a:buSzPts val="1400"/>
              <a:buFont typeface="Arial"/>
              <a:buNone/>
            </a:pPr>
            <a:r>
              <a:rPr lang="en-US" dirty="0"/>
              <a:t>RF circuit design can be divided into two objectives, active component design and passive component design.</a:t>
            </a:r>
            <a:endParaRPr dirty="0"/>
          </a:p>
          <a:p>
            <a:pPr marL="0" lvl="0" indent="0" algn="l" rtl="0">
              <a:lnSpc>
                <a:spcPct val="100000"/>
              </a:lnSpc>
              <a:spcBef>
                <a:spcPts val="360"/>
              </a:spcBef>
              <a:spcAft>
                <a:spcPts val="0"/>
              </a:spcAft>
              <a:buSzPts val="1400"/>
              <a:buNone/>
            </a:pPr>
            <a:endParaRPr dirty="0"/>
          </a:p>
        </p:txBody>
      </p:sp>
      <p:sp>
        <p:nvSpPr>
          <p:cNvPr id="41" name="Google Shape;41;g3277b82dfb6_0_68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277cefa6ab_1_4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277cefa6ab_1_46: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This design space is inspired by the traditional ring structures seen in </a:t>
            </a:r>
            <a:r>
              <a:rPr lang="en-US" sz="1200" dirty="0"/>
              <a:t>inductor, transformer and coupler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Several parameters represent the diverse ring shape, allowing for more flexibility compared to </a:t>
            </a:r>
            <a:r>
              <a:rPr lang="en-US" sz="1200" dirty="0"/>
              <a:t>traditional octagonal rings.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Moreover, we add more parameters to represent the local deformation in the width of the ring to expands the design space even more with non-intuitive choices.</a:t>
            </a:r>
          </a:p>
          <a:p>
            <a:pPr marL="0" lvl="0" indent="0" algn="l" rtl="0">
              <a:spcBef>
                <a:spcPts val="360"/>
              </a:spcBef>
              <a:spcAft>
                <a:spcPts val="0"/>
              </a:spcAft>
              <a:buNone/>
            </a:pPr>
            <a:endParaRPr dirty="0"/>
          </a:p>
        </p:txBody>
      </p:sp>
      <p:sp>
        <p:nvSpPr>
          <p:cNvPr id="332" name="Google Shape;332;g3277cefa6ab_1_46: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277cefa6ab_1_34: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148590" marR="0" lvl="0" indent="0" algn="l" defTabSz="914400" rtl="0" eaLnBrk="1" fontAlgn="auto" latinLnBrk="0" hangingPunct="1">
              <a:lnSpc>
                <a:spcPct val="100000"/>
              </a:lnSpc>
              <a:spcBef>
                <a:spcPts val="360"/>
              </a:spcBef>
              <a:spcAft>
                <a:spcPts val="0"/>
              </a:spcAft>
              <a:buClr>
                <a:srgbClr val="FF6600"/>
              </a:buClr>
              <a:buSzPts val="1260"/>
              <a:buFont typeface="Noto Sans Symbols"/>
              <a:buNone/>
              <a:tabLst/>
              <a:defRPr/>
            </a:pPr>
            <a:r>
              <a:rPr lang="en-US" sz="1000" dirty="0"/>
              <a:t>The defined design space is then optimized with Bayesian optimization and </a:t>
            </a:r>
            <a:r>
              <a:rPr lang="en-US" sz="1000" b="0" i="0" u="none" strike="noStrike" cap="none" dirty="0">
                <a:solidFill>
                  <a:schemeClr val="dk1"/>
                </a:solidFill>
                <a:latin typeface="Arial"/>
                <a:ea typeface="Arial"/>
                <a:cs typeface="Arial"/>
                <a:sym typeface="Arial"/>
              </a:rPr>
              <a:t>probabilistic decision-making.</a:t>
            </a:r>
          </a:p>
          <a:p>
            <a:pPr marL="148590" marR="0" lvl="0" indent="0" algn="l" defTabSz="914400" rtl="0" eaLnBrk="1" fontAlgn="auto" latinLnBrk="0" hangingPunct="1">
              <a:lnSpc>
                <a:spcPct val="100000"/>
              </a:lnSpc>
              <a:spcBef>
                <a:spcPts val="360"/>
              </a:spcBef>
              <a:spcAft>
                <a:spcPts val="0"/>
              </a:spcAft>
              <a:buClr>
                <a:srgbClr val="FF6600"/>
              </a:buClr>
              <a:buSzPts val="1260"/>
              <a:buFont typeface="Noto Sans Symbols"/>
              <a:buNone/>
              <a:tabLst/>
              <a:defRPr/>
            </a:pPr>
            <a:r>
              <a:rPr lang="en-US" sz="1000" b="0" i="0" u="none" strike="noStrike" cap="none" dirty="0">
                <a:solidFill>
                  <a:schemeClr val="dk1"/>
                </a:solidFill>
                <a:latin typeface="Arial"/>
                <a:cs typeface="Arial"/>
                <a:sym typeface="Arial"/>
              </a:rPr>
              <a:t>In this work, we specifically only optimized the design for ring structure parameters. </a:t>
            </a:r>
          </a:p>
          <a:p>
            <a:pPr marL="148590" marR="0" lvl="0" indent="0" algn="l" defTabSz="914400" rtl="0" eaLnBrk="1" fontAlgn="auto" latinLnBrk="0" hangingPunct="1">
              <a:lnSpc>
                <a:spcPct val="100000"/>
              </a:lnSpc>
              <a:spcBef>
                <a:spcPts val="360"/>
              </a:spcBef>
              <a:spcAft>
                <a:spcPts val="0"/>
              </a:spcAft>
              <a:buClr>
                <a:srgbClr val="FF6600"/>
              </a:buClr>
              <a:buSzPts val="1260"/>
              <a:buFont typeface="Noto Sans Symbols"/>
              <a:buNone/>
              <a:tabLst/>
              <a:defRPr/>
            </a:pPr>
            <a:r>
              <a:rPr lang="en-US" sz="1000" b="0" i="0" u="none" strike="noStrike" cap="none" dirty="0">
                <a:solidFill>
                  <a:schemeClr val="dk1"/>
                </a:solidFill>
                <a:latin typeface="Arial"/>
                <a:cs typeface="Arial"/>
                <a:sym typeface="Arial"/>
              </a:rPr>
              <a:t>Introduced local deformations are treated as noise to the design to see if </a:t>
            </a:r>
            <a:r>
              <a:rPr lang="en-US" sz="1000" dirty="0"/>
              <a:t>slight changes in the structure can lead to improved performance.</a:t>
            </a:r>
          </a:p>
          <a:p>
            <a:pPr marL="148590" lvl="0" indent="0" algn="l" rtl="0">
              <a:lnSpc>
                <a:spcPct val="100000"/>
              </a:lnSpc>
              <a:spcBef>
                <a:spcPts val="360"/>
              </a:spcBef>
              <a:spcAft>
                <a:spcPts val="0"/>
              </a:spcAft>
              <a:buClr>
                <a:srgbClr val="FF6600"/>
              </a:buClr>
              <a:buSzPts val="1260"/>
              <a:buFont typeface="Noto Sans Symbols"/>
              <a:buNone/>
            </a:pPr>
            <a:endParaRPr lang="en-US" sz="1000" dirty="0"/>
          </a:p>
          <a:p>
            <a:pPr marL="148590" lvl="0" indent="0" algn="l" rtl="0">
              <a:lnSpc>
                <a:spcPct val="100000"/>
              </a:lnSpc>
              <a:spcBef>
                <a:spcPts val="360"/>
              </a:spcBef>
              <a:spcAft>
                <a:spcPts val="0"/>
              </a:spcAft>
              <a:buClr>
                <a:srgbClr val="FF6600"/>
              </a:buClr>
              <a:buSzPts val="1260"/>
              <a:buFont typeface="Noto Sans Symbols"/>
              <a:buNone/>
            </a:pPr>
            <a:r>
              <a:rPr lang="en-US" sz="1000" dirty="0"/>
              <a:t>This is one of the highlighted result. You can see that the layout output of the framework is very not intuitive, and achieve the performance that cannot be achieved when relying on the predefined transformer behavior model in the manual design.</a:t>
            </a:r>
          </a:p>
          <a:p>
            <a:pPr marL="148590" lvl="0" indent="0" algn="l" rtl="0">
              <a:lnSpc>
                <a:spcPct val="100000"/>
              </a:lnSpc>
              <a:spcBef>
                <a:spcPts val="360"/>
              </a:spcBef>
              <a:spcAft>
                <a:spcPts val="0"/>
              </a:spcAft>
              <a:buClr>
                <a:srgbClr val="FF6600"/>
              </a:buClr>
              <a:buSzPts val="1260"/>
              <a:buFont typeface="Noto Sans Symbols"/>
              <a:buNone/>
            </a:pPr>
            <a:endParaRPr sz="1000" dirty="0"/>
          </a:p>
          <a:p>
            <a:pPr marL="0" lvl="0" indent="0" algn="l" rtl="0">
              <a:lnSpc>
                <a:spcPct val="100000"/>
              </a:lnSpc>
              <a:spcBef>
                <a:spcPts val="360"/>
              </a:spcBef>
              <a:spcAft>
                <a:spcPts val="0"/>
              </a:spcAft>
              <a:buSzPts val="1400"/>
              <a:buNone/>
            </a:pPr>
            <a:endParaRPr sz="1000" dirty="0"/>
          </a:p>
        </p:txBody>
      </p:sp>
      <p:sp>
        <p:nvSpPr>
          <p:cNvPr id="342" name="Google Shape;342;g3277cefa6ab_1_3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3277b82dfb6_0_965: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r>
              <a:rPr lang="en-US" dirty="0"/>
              <a:t>Conventional tabular: highly restricted in design choices.</a:t>
            </a:r>
          </a:p>
          <a:p>
            <a:pPr marL="0" lvl="0" indent="0" algn="l" rtl="0">
              <a:lnSpc>
                <a:spcPct val="100000"/>
              </a:lnSpc>
              <a:spcBef>
                <a:spcPts val="360"/>
              </a:spcBef>
              <a:spcAft>
                <a:spcPts val="0"/>
              </a:spcAft>
              <a:buSzPts val="1400"/>
              <a:buNone/>
            </a:pPr>
            <a:r>
              <a:rPr lang="en-US" dirty="0"/>
              <a:t>Complete pixelated approach: can unnecessary generate a very complex design space and also, the randomly scattered pixels can lead to redundant designs. </a:t>
            </a:r>
          </a:p>
          <a:p>
            <a:pPr marL="0" lvl="0" indent="0" algn="l" rtl="0">
              <a:lnSpc>
                <a:spcPct val="100000"/>
              </a:lnSpc>
              <a:spcBef>
                <a:spcPts val="360"/>
              </a:spcBef>
              <a:spcAft>
                <a:spcPts val="0"/>
              </a:spcAft>
              <a:buSzPts val="1400"/>
              <a:buNone/>
            </a:pPr>
            <a:endParaRPr dirty="0"/>
          </a:p>
        </p:txBody>
      </p:sp>
      <p:sp>
        <p:nvSpPr>
          <p:cNvPr id="356" name="Google Shape;356;g3277b82dfb6_0_96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277b82dfb6_0_976: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71" name="Google Shape;371;g3277b82dfb6_0_97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277b82dfb6_0_982: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r>
              <a:rPr lang="en-US" dirty="0"/>
              <a:t>In summary, so far,…. </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Improve productivity, drive innovation and …</a:t>
            </a:r>
            <a:endParaRPr dirty="0"/>
          </a:p>
        </p:txBody>
      </p:sp>
      <p:sp>
        <p:nvSpPr>
          <p:cNvPr id="378" name="Google Shape;378;g3277b82dfb6_0_98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3" name="Google Shape;563;p37:notes"/>
          <p:cNvSpPr txBox="1">
            <a:spLocks noGrp="1"/>
          </p:cNvSpPr>
          <p:nvPr>
            <p:ph type="body" idx="1"/>
          </p:nvPr>
        </p:nvSpPr>
        <p:spPr>
          <a:xfrm>
            <a:off x="701675" y="4416425"/>
            <a:ext cx="5607050" cy="4183063"/>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dirty="0"/>
              <a:t>Launched!</a:t>
            </a:r>
            <a:endParaRPr dirty="0"/>
          </a:p>
        </p:txBody>
      </p:sp>
      <p:sp>
        <p:nvSpPr>
          <p:cNvPr id="564" name="Google Shape;564;p37:notes"/>
          <p:cNvSpPr txBox="1">
            <a:spLocks noGrp="1"/>
          </p:cNvSpPr>
          <p:nvPr>
            <p:ph type="sldNum" idx="12"/>
          </p:nvPr>
        </p:nvSpPr>
        <p:spPr>
          <a:xfrm>
            <a:off x="3970338" y="8829675"/>
            <a:ext cx="3038475" cy="465138"/>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277b82dfb6_0_994: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92" name="Google Shape;392;g3277b82dfb6_0_99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277b82dfb6_0_70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 name="Google Shape;63;g3277b82dfb6_0_702: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r>
              <a:rPr lang="en-US" dirty="0"/>
              <a:t>This interaction between the active and passive component influence the overall RFIC performance.</a:t>
            </a:r>
            <a:endParaRPr dirty="0"/>
          </a:p>
          <a:p>
            <a:pPr marL="457200" marR="0" lvl="0" indent="-228600" algn="l" rtl="0">
              <a:lnSpc>
                <a:spcPct val="100000"/>
              </a:lnSpc>
              <a:spcBef>
                <a:spcPts val="360"/>
              </a:spcBef>
              <a:spcAft>
                <a:spcPts val="0"/>
              </a:spcAft>
              <a:buClr>
                <a:srgbClr val="000000"/>
              </a:buClr>
              <a:buSzPts val="1400"/>
              <a:buFont typeface="Arial"/>
              <a:buNone/>
            </a:pPr>
            <a:endParaRPr lang="en-US" dirty="0"/>
          </a:p>
          <a:p>
            <a:pPr marL="457200" marR="0" lvl="0" indent="-228600" algn="l" rtl="0">
              <a:lnSpc>
                <a:spcPct val="100000"/>
              </a:lnSpc>
              <a:spcBef>
                <a:spcPts val="360"/>
              </a:spcBef>
              <a:spcAft>
                <a:spcPts val="0"/>
              </a:spcAft>
              <a:buClr>
                <a:srgbClr val="000000"/>
              </a:buClr>
              <a:buSzPts val="1400"/>
              <a:buFont typeface="Arial"/>
              <a:buNone/>
            </a:pPr>
            <a:r>
              <a:rPr lang="en-US" dirty="0"/>
              <a:t>Currently, the majority of RFIC design efforts are focused on </a:t>
            </a:r>
            <a:r>
              <a:rPr lang="en-US" b="0" dirty="0"/>
              <a:t>passive</a:t>
            </a:r>
            <a:r>
              <a:rPr lang="en-US" b="1" dirty="0"/>
              <a:t> </a:t>
            </a:r>
            <a:r>
              <a:rPr lang="en-US" dirty="0"/>
              <a:t>design and optimization and this will be our focus in today’s talk.</a:t>
            </a:r>
            <a:endParaRPr dirty="0"/>
          </a:p>
          <a:p>
            <a:pPr marL="457200" marR="0" lvl="0" indent="-228600" algn="l" rtl="0">
              <a:lnSpc>
                <a:spcPct val="100000"/>
              </a:lnSpc>
              <a:spcBef>
                <a:spcPts val="360"/>
              </a:spcBef>
              <a:spcAft>
                <a:spcPts val="0"/>
              </a:spcAft>
              <a:buSzPts val="1400"/>
              <a:buNone/>
            </a:pPr>
            <a:endParaRPr dirty="0"/>
          </a:p>
        </p:txBody>
      </p:sp>
      <p:sp>
        <p:nvSpPr>
          <p:cNvPr id="64" name="Google Shape;64;g3277b82dfb6_0_702: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277b82dfb6_0_7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 name="Google Shape;86;g3277b82dfb6_0_724: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228600" algn="l" rtl="0">
              <a:spcBef>
                <a:spcPts val="360"/>
              </a:spcBef>
              <a:spcAft>
                <a:spcPts val="0"/>
              </a:spcAft>
              <a:buClr>
                <a:schemeClr val="dk1"/>
              </a:buClr>
              <a:buSzPts val="1400"/>
              <a:buFont typeface="Arial"/>
              <a:buNone/>
            </a:pPr>
            <a:r>
              <a:rPr lang="en-US" b="0" dirty="0"/>
              <a:t>The RFIC passive components have distinctive nature as it not only transfer signals but also handle high-frequency demands. </a:t>
            </a:r>
            <a:r>
              <a:rPr lang="en-US" b="0" i="0" u="none" strike="noStrike" dirty="0">
                <a:latin typeface="Arial"/>
                <a:ea typeface="Arial"/>
                <a:cs typeface="Arial"/>
                <a:sym typeface="Arial"/>
              </a:rPr>
              <a:t>( It need to handle parasitic effects, electromagnetic interference (EMI), signal integrity (SI), and other non-idealities. )</a:t>
            </a:r>
          </a:p>
        </p:txBody>
      </p:sp>
      <p:sp>
        <p:nvSpPr>
          <p:cNvPr id="87" name="Google Shape;87;g3277b82dfb6_0_724: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277b82dfb6_0_775: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In this presentation, we will review recent advancements in two key components of the ML-assisted design flow: ML-surrogate models and optimization methods.</a:t>
            </a:r>
          </a:p>
          <a:p>
            <a:pPr marL="0" marR="0" lvl="0" indent="0" algn="l" rtl="0">
              <a:lnSpc>
                <a:spcPct val="100000"/>
              </a:lnSpc>
              <a:spcBef>
                <a:spcPts val="0"/>
              </a:spcBef>
              <a:spcAft>
                <a:spcPts val="0"/>
              </a:spcAft>
              <a:buClr>
                <a:schemeClr val="dk1"/>
              </a:buClr>
              <a:buSzPts val="1200"/>
              <a:buFont typeface="Arial"/>
              <a:buNone/>
            </a:pPr>
            <a:endParaRPr dirty="0"/>
          </a:p>
        </p:txBody>
      </p:sp>
      <p:sp>
        <p:nvSpPr>
          <p:cNvPr id="138" name="Google Shape;138;g3277b82dfb6_0_77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277b82dfb6_0_792: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r>
              <a:rPr lang="en-US" dirty="0"/>
              <a:t>First we will go over the ML surrogate modeling.</a:t>
            </a:r>
          </a:p>
        </p:txBody>
      </p:sp>
      <p:sp>
        <p:nvSpPr>
          <p:cNvPr id="156" name="Google Shape;156;g3277b82dfb6_0_79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277b82dfb6_0_8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5" name="Google Shape;175;g3277b82dfb6_0_810: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r>
              <a:rPr lang="en-US" b="0" dirty="0"/>
              <a:t>EM simulation is the major bottleneck of RF manual design. </a:t>
            </a:r>
            <a:endParaRPr b="0" dirty="0"/>
          </a:p>
          <a:p>
            <a:pPr marL="457200" lvl="0" indent="-228600" algn="l" rtl="0">
              <a:lnSpc>
                <a:spcPct val="100000"/>
              </a:lnSpc>
              <a:spcBef>
                <a:spcPts val="360"/>
              </a:spcBef>
              <a:spcAft>
                <a:spcPts val="0"/>
              </a:spcAft>
              <a:buSzPts val="1400"/>
              <a:buNone/>
            </a:pPr>
            <a:r>
              <a:rPr lang="en-US" b="0" i="0" u="none" strike="noStrike" dirty="0">
                <a:latin typeface="Arial"/>
                <a:ea typeface="Arial"/>
                <a:cs typeface="Arial"/>
                <a:sym typeface="Arial"/>
              </a:rPr>
              <a:t>Conventional EM solver, such as Ansys HFSS  employs numerical methods to solve Maxwell’s equations. </a:t>
            </a:r>
            <a:endParaRPr b="0" dirty="0"/>
          </a:p>
          <a:p>
            <a:pPr marL="457200" lvl="0" indent="-228600" algn="l" rtl="0">
              <a:lnSpc>
                <a:spcPct val="100000"/>
              </a:lnSpc>
              <a:spcBef>
                <a:spcPts val="360"/>
              </a:spcBef>
              <a:spcAft>
                <a:spcPts val="0"/>
              </a:spcAft>
              <a:buSzPts val="1400"/>
              <a:buNone/>
            </a:pPr>
            <a:r>
              <a:rPr lang="en-US" b="0" i="0" u="none" strike="noStrike" dirty="0">
                <a:latin typeface="Arial"/>
                <a:ea typeface="Arial"/>
                <a:cs typeface="Arial"/>
                <a:sym typeface="Arial"/>
              </a:rPr>
              <a:t>As the complexity of the design grows, so do the memory and computation demands due to the iteration required for convergence.</a:t>
            </a:r>
            <a:endParaRPr b="0" dirty="0"/>
          </a:p>
        </p:txBody>
      </p:sp>
      <p:sp>
        <p:nvSpPr>
          <p:cNvPr id="176" name="Google Shape;176;g3277b82dfb6_0_810: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a:extLst>
            <a:ext uri="{FF2B5EF4-FFF2-40B4-BE49-F238E27FC236}">
              <a16:creationId xmlns:a16="http://schemas.microsoft.com/office/drawing/2014/main" id="{404D49B9-74CA-F3DC-09A0-FDA95AA11AEC}"/>
            </a:ext>
          </a:extLst>
        </p:cNvPr>
        <p:cNvGrpSpPr/>
        <p:nvPr/>
      </p:nvGrpSpPr>
      <p:grpSpPr>
        <a:xfrm>
          <a:off x="0" y="0"/>
          <a:ext cx="0" cy="0"/>
          <a:chOff x="0" y="0"/>
          <a:chExt cx="0" cy="0"/>
        </a:xfrm>
      </p:grpSpPr>
      <p:sp>
        <p:nvSpPr>
          <p:cNvPr id="174" name="Google Shape;174;g3277b82dfb6_0_810:notes">
            <a:extLst>
              <a:ext uri="{FF2B5EF4-FFF2-40B4-BE49-F238E27FC236}">
                <a16:creationId xmlns:a16="http://schemas.microsoft.com/office/drawing/2014/main" id="{676EF83F-4D4D-123E-B81C-31345C492EE6}"/>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5" name="Google Shape;175;g3277b82dfb6_0_810:notes">
            <a:extLst>
              <a:ext uri="{FF2B5EF4-FFF2-40B4-BE49-F238E27FC236}">
                <a16:creationId xmlns:a16="http://schemas.microsoft.com/office/drawing/2014/main" id="{7AEED9F2-A312-810D-250F-28BCB9A958E1}"/>
              </a:ext>
            </a:extLst>
          </p:cNvPr>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r>
              <a:rPr lang="en-US" b="0" i="0" dirty="0">
                <a:solidFill>
                  <a:srgbClr val="000000"/>
                </a:solidFill>
                <a:effectLst/>
                <a:latin typeface="Times New Roman" panose="02020603050405020304" pitchFamily="18" charset="0"/>
              </a:rPr>
              <a:t>To quickly review what is Scattering Parameters… </a:t>
            </a:r>
          </a:p>
          <a:p>
            <a:pPr marL="457200" marR="0" lvl="0" indent="-228600" algn="l" rtl="0">
              <a:lnSpc>
                <a:spcPct val="100000"/>
              </a:lnSpc>
              <a:spcBef>
                <a:spcPts val="360"/>
              </a:spcBef>
              <a:spcAft>
                <a:spcPts val="0"/>
              </a:spcAft>
              <a:buSzPts val="1400"/>
              <a:buNone/>
            </a:pPr>
            <a:endParaRPr lang="en-US" b="0" i="0" dirty="0">
              <a:solidFill>
                <a:srgbClr val="000000"/>
              </a:solidFill>
              <a:effectLst/>
              <a:latin typeface="Times New Roman" panose="02020603050405020304" pitchFamily="18" charset="0"/>
            </a:endParaRPr>
          </a:p>
          <a:p>
            <a:pPr marL="457200" marR="0" lvl="0" indent="-228600" algn="l" rtl="0">
              <a:lnSpc>
                <a:spcPct val="100000"/>
              </a:lnSpc>
              <a:spcBef>
                <a:spcPts val="360"/>
              </a:spcBef>
              <a:spcAft>
                <a:spcPts val="0"/>
              </a:spcAft>
              <a:buSzPts val="1400"/>
              <a:buNone/>
            </a:pPr>
            <a:r>
              <a:rPr lang="en-US" dirty="0"/>
              <a:t>We include reviews of related works in package design for predicting S-parameters in general.</a:t>
            </a:r>
          </a:p>
          <a:p>
            <a:endParaRPr lang="en-US" dirty="0"/>
          </a:p>
          <a:p>
            <a:endParaRPr lang="en-US" dirty="0"/>
          </a:p>
          <a:p>
            <a:pPr marL="457200" marR="0" lvl="0" indent="-228600" algn="l" rtl="0">
              <a:lnSpc>
                <a:spcPct val="100000"/>
              </a:lnSpc>
              <a:spcBef>
                <a:spcPts val="360"/>
              </a:spcBef>
              <a:spcAft>
                <a:spcPts val="0"/>
              </a:spcAft>
              <a:buSzPts val="1400"/>
              <a:buNone/>
            </a:pPr>
            <a:endParaRPr dirty="0"/>
          </a:p>
        </p:txBody>
      </p:sp>
      <p:sp>
        <p:nvSpPr>
          <p:cNvPr id="176" name="Google Shape;176;g3277b82dfb6_0_810:notes">
            <a:extLst>
              <a:ext uri="{FF2B5EF4-FFF2-40B4-BE49-F238E27FC236}">
                <a16:creationId xmlns:a16="http://schemas.microsoft.com/office/drawing/2014/main" id="{60F23470-88DD-BABC-EBC0-CD5798DEB609}"/>
              </a:ext>
            </a:extLst>
          </p:cNvPr>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26020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277b82dfb6_0_831: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197" name="Google Shape;197;g3277b82dfb6_0_8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oleObject" Target="../embeddings/oleObject2.bin"/><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6"/>
        <p:cNvGrpSpPr/>
        <p:nvPr/>
      </p:nvGrpSpPr>
      <p:grpSpPr>
        <a:xfrm>
          <a:off x="0" y="0"/>
          <a:ext cx="0" cy="0"/>
          <a:chOff x="0" y="0"/>
          <a:chExt cx="0" cy="0"/>
        </a:xfrm>
      </p:grpSpPr>
      <p:cxnSp>
        <p:nvCxnSpPr>
          <p:cNvPr id="17" name="Google Shape;17;p69"/>
          <p:cNvCxnSpPr/>
          <p:nvPr/>
        </p:nvCxnSpPr>
        <p:spPr>
          <a:xfrm>
            <a:off x="0" y="1143000"/>
            <a:ext cx="12192000" cy="0"/>
          </a:xfrm>
          <a:prstGeom prst="straightConnector1">
            <a:avLst/>
          </a:prstGeom>
          <a:noFill/>
          <a:ln w="19050" cap="flat" cmpd="sng">
            <a:solidFill>
              <a:srgbClr val="FF9933"/>
            </a:solidFill>
            <a:prstDash val="solid"/>
            <a:round/>
            <a:headEnd type="none" w="sm" len="sm"/>
            <a:tailEnd type="none" w="sm" len="sm"/>
          </a:ln>
        </p:spPr>
      </p:cxnSp>
      <p:graphicFrame>
        <p:nvGraphicFramePr>
          <p:cNvPr id="18" name="Google Shape;18;p69"/>
          <p:cNvGraphicFramePr/>
          <p:nvPr/>
        </p:nvGraphicFramePr>
        <p:xfrm>
          <a:off x="0" y="0"/>
          <a:ext cx="1320800" cy="4953000"/>
        </p:xfrm>
        <a:graphic>
          <a:graphicData uri="http://schemas.openxmlformats.org/presentationml/2006/ole">
            <mc:AlternateContent xmlns:mc="http://schemas.openxmlformats.org/markup-compatibility/2006">
              <mc:Choice xmlns:v="urn:schemas-microsoft-com:vml" Requires="v">
                <p:oleObj r:id="rId2" imgW="1320800" imgH="4953000" progId="">
                  <p:embed/>
                </p:oleObj>
              </mc:Choice>
              <mc:Fallback>
                <p:oleObj r:id="rId2" imgW="1320800" imgH="4953000" progId="">
                  <p:embed/>
                  <p:pic>
                    <p:nvPicPr>
                      <p:cNvPr id="18" name="Google Shape;18;p69"/>
                      <p:cNvPicPr preferRelativeResize="0"/>
                      <p:nvPr/>
                    </p:nvPicPr>
                    <p:blipFill rotWithShape="1">
                      <a:blip r:embed="rId3">
                        <a:alphaModFix/>
                      </a:blip>
                      <a:srcRect/>
                      <a:stretch/>
                    </p:blipFill>
                    <p:spPr>
                      <a:xfrm>
                        <a:off x="0" y="0"/>
                        <a:ext cx="1320800" cy="4953000"/>
                      </a:xfrm>
                      <a:prstGeom prst="rect">
                        <a:avLst/>
                      </a:prstGeom>
                      <a:noFill/>
                      <a:ln>
                        <a:noFill/>
                      </a:ln>
                    </p:spPr>
                  </p:pic>
                </p:oleObj>
              </mc:Fallback>
            </mc:AlternateContent>
          </a:graphicData>
        </a:graphic>
      </p:graphicFrame>
      <p:sp>
        <p:nvSpPr>
          <p:cNvPr id="19" name="Google Shape;19;p69"/>
          <p:cNvSpPr txBox="1">
            <a:spLocks noGrp="1"/>
          </p:cNvSpPr>
          <p:nvPr>
            <p:ph type="subTitle" idx="1"/>
          </p:nvPr>
        </p:nvSpPr>
        <p:spPr>
          <a:xfrm>
            <a:off x="2235200" y="3886200"/>
            <a:ext cx="85344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80"/>
              </a:spcBef>
              <a:spcAft>
                <a:spcPts val="0"/>
              </a:spcAft>
              <a:buSzPts val="1680"/>
              <a:buFont typeface="Noto Sans Symbols"/>
              <a:buNone/>
              <a:defRPr sz="2400"/>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sp>
        <p:nvSpPr>
          <p:cNvPr id="20" name="Google Shape;20;p69"/>
          <p:cNvSpPr txBox="1">
            <a:spLocks noGrp="1"/>
          </p:cNvSpPr>
          <p:nvPr>
            <p:ph type="ctrTitle"/>
          </p:nvPr>
        </p:nvSpPr>
        <p:spPr>
          <a:xfrm>
            <a:off x="1727200" y="1905001"/>
            <a:ext cx="96520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69"/>
          <p:cNvSpPr txBox="1">
            <a:spLocks noGrp="1"/>
          </p:cNvSpPr>
          <p:nvPr>
            <p:ph type="ftr" idx="11"/>
          </p:nvPr>
        </p:nvSpPr>
        <p:spPr>
          <a:xfrm>
            <a:off x="539751" y="6400800"/>
            <a:ext cx="3556000" cy="3619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69"/>
          <p:cNvSpPr txBox="1">
            <a:spLocks noGrp="1"/>
          </p:cNvSpPr>
          <p:nvPr>
            <p:ph type="sldNum" idx="12"/>
          </p:nvPr>
        </p:nvSpPr>
        <p:spPr>
          <a:xfrm>
            <a:off x="4908551" y="6400800"/>
            <a:ext cx="2844800" cy="36195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27"/>
          <p:cNvSpPr txBox="1">
            <a:spLocks noGrp="1"/>
          </p:cNvSpPr>
          <p:nvPr>
            <p:ph type="title"/>
          </p:nvPr>
        </p:nvSpPr>
        <p:spPr>
          <a:xfrm>
            <a:off x="575734" y="101601"/>
            <a:ext cx="11029951" cy="7159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7"/>
          <p:cNvSpPr txBox="1">
            <a:spLocks noGrp="1"/>
          </p:cNvSpPr>
          <p:nvPr>
            <p:ph type="body" idx="1"/>
          </p:nvPr>
        </p:nvSpPr>
        <p:spPr>
          <a:xfrm>
            <a:off x="533400" y="936626"/>
            <a:ext cx="11169651" cy="5337175"/>
          </a:xfrm>
          <a:prstGeom prst="rect">
            <a:avLst/>
          </a:prstGeom>
          <a:noFill/>
          <a:ln>
            <a:noFill/>
          </a:ln>
        </p:spPr>
        <p:txBody>
          <a:bodyPr spcFirstLastPara="1" wrap="square" lIns="91425" tIns="45700" rIns="91425" bIns="45700" anchor="t" anchorCtr="0">
            <a:noAutofit/>
          </a:bodyPr>
          <a:lstStyle>
            <a:lvl1pPr marL="457200" lvl="0" indent="-308610" algn="l">
              <a:lnSpc>
                <a:spcPct val="100000"/>
              </a:lnSpc>
              <a:spcBef>
                <a:spcPts val="360"/>
              </a:spcBef>
              <a:spcAft>
                <a:spcPts val="0"/>
              </a:spcAft>
              <a:buSzPts val="1260"/>
              <a:buChar char="⧫"/>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6" name="Google Shape;26;p27"/>
          <p:cNvSpPr txBox="1">
            <a:spLocks noGrp="1"/>
          </p:cNvSpPr>
          <p:nvPr>
            <p:ph type="dt" idx="10"/>
          </p:nvPr>
        </p:nvSpPr>
        <p:spPr>
          <a:xfrm>
            <a:off x="8616951" y="6419850"/>
            <a:ext cx="2844800" cy="3619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27" name="Google Shape;27;p27"/>
          <p:cNvSpPr txBox="1">
            <a:spLocks noGrp="1"/>
          </p:cNvSpPr>
          <p:nvPr>
            <p:ph type="ftr" idx="11"/>
          </p:nvPr>
        </p:nvSpPr>
        <p:spPr>
          <a:xfrm>
            <a:off x="558800" y="6400800"/>
            <a:ext cx="3556000" cy="3619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7"/>
          <p:cNvSpPr txBox="1">
            <a:spLocks noGrp="1"/>
          </p:cNvSpPr>
          <p:nvPr>
            <p:ph type="sldNum" idx="12"/>
          </p:nvPr>
        </p:nvSpPr>
        <p:spPr>
          <a:xfrm>
            <a:off x="10935730" y="6474942"/>
            <a:ext cx="1203240" cy="36195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5"/>
          <p:cNvSpPr txBox="1">
            <a:spLocks noGrp="1"/>
          </p:cNvSpPr>
          <p:nvPr>
            <p:ph type="body" idx="1"/>
          </p:nvPr>
        </p:nvSpPr>
        <p:spPr>
          <a:xfrm>
            <a:off x="533400" y="936626"/>
            <a:ext cx="11169651" cy="5337175"/>
          </a:xfrm>
          <a:prstGeom prst="rect">
            <a:avLst/>
          </a:prstGeom>
          <a:noFill/>
          <a:ln>
            <a:noFill/>
          </a:ln>
        </p:spPr>
        <p:txBody>
          <a:bodyPr spcFirstLastPara="1" wrap="square" lIns="91425" tIns="45700" rIns="91425" bIns="45700" anchor="t" anchorCtr="0">
            <a:noAutofit/>
          </a:bodyPr>
          <a:lstStyle>
            <a:lvl1pPr marL="457200" marR="0" lvl="0" indent="-353060" algn="l" rtl="0">
              <a:lnSpc>
                <a:spcPct val="100000"/>
              </a:lnSpc>
              <a:spcBef>
                <a:spcPts val="560"/>
              </a:spcBef>
              <a:spcAft>
                <a:spcPts val="0"/>
              </a:spcAft>
              <a:buClr>
                <a:srgbClr val="FF6600"/>
              </a:buClr>
              <a:buSzPts val="1960"/>
              <a:buFont typeface="Noto Sans Symbols"/>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rgbClr val="FF6600"/>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rgbClr val="FF66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FF6600"/>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1" name="Google Shape;11;p25"/>
          <p:cNvSpPr txBox="1">
            <a:spLocks noGrp="1"/>
          </p:cNvSpPr>
          <p:nvPr>
            <p:ph type="ftr" idx="11"/>
          </p:nvPr>
        </p:nvSpPr>
        <p:spPr>
          <a:xfrm>
            <a:off x="558800" y="6400800"/>
            <a:ext cx="3556000" cy="3619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12" name="Google Shape;12;p25"/>
          <p:cNvSpPr txBox="1">
            <a:spLocks noGrp="1"/>
          </p:cNvSpPr>
          <p:nvPr>
            <p:ph type="sldNum" idx="12"/>
          </p:nvPr>
        </p:nvSpPr>
        <p:spPr>
          <a:xfrm>
            <a:off x="10935730" y="6474942"/>
            <a:ext cx="1203240" cy="361950"/>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3" name="Google Shape;13;p25"/>
          <p:cNvSpPr txBox="1">
            <a:spLocks noGrp="1"/>
          </p:cNvSpPr>
          <p:nvPr>
            <p:ph type="title"/>
          </p:nvPr>
        </p:nvSpPr>
        <p:spPr>
          <a:xfrm>
            <a:off x="575734" y="101601"/>
            <a:ext cx="11029951" cy="71596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9pPr>
          </a:lstStyle>
          <a:p>
            <a:endParaRPr/>
          </a:p>
        </p:txBody>
      </p:sp>
      <p:graphicFrame>
        <p:nvGraphicFramePr>
          <p:cNvPr id="14" name="Google Shape;14;p25"/>
          <p:cNvGraphicFramePr/>
          <p:nvPr/>
        </p:nvGraphicFramePr>
        <p:xfrm>
          <a:off x="518585" y="312739"/>
          <a:ext cx="12700" cy="1800225"/>
        </p:xfrm>
        <a:graphic>
          <a:graphicData uri="http://schemas.openxmlformats.org/presentationml/2006/ole">
            <mc:AlternateContent xmlns:mc="http://schemas.openxmlformats.org/markup-compatibility/2006">
              <mc:Choice xmlns:v="urn:schemas-microsoft-com:vml" Requires="v">
                <p:oleObj r:id="rId4" imgW="12700" imgH="1800225" progId="">
                  <p:embed/>
                </p:oleObj>
              </mc:Choice>
              <mc:Fallback>
                <p:oleObj r:id="rId4" imgW="12700" imgH="1800225" progId="">
                  <p:embed/>
                  <p:pic>
                    <p:nvPicPr>
                      <p:cNvPr id="14" name="Google Shape;14;p25"/>
                      <p:cNvPicPr preferRelativeResize="0"/>
                      <p:nvPr/>
                    </p:nvPicPr>
                    <p:blipFill rotWithShape="1">
                      <a:blip r:embed="rId5">
                        <a:alphaModFix/>
                      </a:blip>
                      <a:srcRect/>
                      <a:stretch/>
                    </p:blipFill>
                    <p:spPr>
                      <a:xfrm>
                        <a:off x="518585" y="312739"/>
                        <a:ext cx="12700" cy="1800225"/>
                      </a:xfrm>
                      <a:prstGeom prst="rect">
                        <a:avLst/>
                      </a:prstGeom>
                      <a:noFill/>
                      <a:ln>
                        <a:noFill/>
                      </a:ln>
                    </p:spPr>
                  </p:pic>
                </p:oleObj>
              </mc:Fallback>
            </mc:AlternateContent>
          </a:graphicData>
        </a:graphic>
      </p:graphicFrame>
      <p:cxnSp>
        <p:nvCxnSpPr>
          <p:cNvPr id="15" name="Google Shape;15;p25"/>
          <p:cNvCxnSpPr/>
          <p:nvPr/>
        </p:nvCxnSpPr>
        <p:spPr>
          <a:xfrm>
            <a:off x="0" y="850900"/>
            <a:ext cx="12192000" cy="0"/>
          </a:xfrm>
          <a:prstGeom prst="straightConnector1">
            <a:avLst/>
          </a:prstGeom>
          <a:noFill/>
          <a:ln w="12700" cap="flat" cmpd="sng">
            <a:solidFill>
              <a:srgbClr val="D55C0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g3277b82dfb6_0_672"/>
          <p:cNvSpPr txBox="1">
            <a:spLocks noGrp="1"/>
          </p:cNvSpPr>
          <p:nvPr>
            <p:ph type="ctrTitle"/>
          </p:nvPr>
        </p:nvSpPr>
        <p:spPr>
          <a:xfrm>
            <a:off x="660400" y="1396075"/>
            <a:ext cx="11328300" cy="2596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dirty="0">
                <a:solidFill>
                  <a:schemeClr val="accent2"/>
                </a:solidFill>
                <a:latin typeface="Arial Black"/>
                <a:ea typeface="Arial Black"/>
                <a:cs typeface="Arial Black"/>
                <a:sym typeface="Arial Black"/>
              </a:rPr>
              <a:t>ML-Assisted </a:t>
            </a:r>
            <a:endParaRPr sz="4400" dirty="0">
              <a:solidFill>
                <a:schemeClr val="accent2"/>
              </a:solidFill>
              <a:latin typeface="Arial Black"/>
              <a:ea typeface="Arial Black"/>
              <a:cs typeface="Arial Black"/>
              <a:sym typeface="Arial Black"/>
            </a:endParaRPr>
          </a:p>
          <a:p>
            <a:pPr marL="0" lvl="0" indent="0" algn="ctr" rtl="0">
              <a:lnSpc>
                <a:spcPct val="100000"/>
              </a:lnSpc>
              <a:spcBef>
                <a:spcPts val="0"/>
              </a:spcBef>
              <a:spcAft>
                <a:spcPts val="0"/>
              </a:spcAft>
              <a:buSzPts val="1400"/>
              <a:buNone/>
            </a:pPr>
            <a:r>
              <a:rPr lang="en-US" sz="4400" dirty="0">
                <a:solidFill>
                  <a:schemeClr val="accent2"/>
                </a:solidFill>
                <a:latin typeface="Arial Black"/>
                <a:ea typeface="Arial Black"/>
                <a:cs typeface="Arial Black"/>
                <a:sym typeface="Arial Black"/>
              </a:rPr>
              <a:t>RFIC Design Enablement:</a:t>
            </a:r>
            <a:br>
              <a:rPr lang="en-US" sz="4400" dirty="0">
                <a:solidFill>
                  <a:schemeClr val="accent2"/>
                </a:solidFill>
                <a:latin typeface="Arial Black"/>
                <a:ea typeface="Arial Black"/>
                <a:cs typeface="Arial Black"/>
                <a:sym typeface="Arial Black"/>
              </a:rPr>
            </a:br>
            <a:r>
              <a:rPr lang="en-US" sz="4400" dirty="0">
                <a:solidFill>
                  <a:schemeClr val="accent2"/>
                </a:solidFill>
                <a:latin typeface="Arial Black"/>
                <a:ea typeface="Arial Black"/>
                <a:cs typeface="Arial Black"/>
                <a:sym typeface="Arial Black"/>
              </a:rPr>
              <a:t>The New Frontier of AI for EDA</a:t>
            </a:r>
            <a:endParaRPr dirty="0"/>
          </a:p>
        </p:txBody>
      </p:sp>
      <p:sp>
        <p:nvSpPr>
          <p:cNvPr id="35" name="Google Shape;35;g3277b82dfb6_0_672"/>
          <p:cNvSpPr txBox="1">
            <a:spLocks noGrp="1"/>
          </p:cNvSpPr>
          <p:nvPr>
            <p:ph type="subTitle" idx="1"/>
          </p:nvPr>
        </p:nvSpPr>
        <p:spPr>
          <a:xfrm>
            <a:off x="879178" y="4114455"/>
            <a:ext cx="10858500" cy="2031000"/>
          </a:xfrm>
          <a:prstGeom prst="rect">
            <a:avLst/>
          </a:prstGeom>
          <a:noFill/>
          <a:ln>
            <a:noFill/>
          </a:ln>
        </p:spPr>
        <p:txBody>
          <a:bodyPr spcFirstLastPara="1" wrap="square" lIns="91425" tIns="45700" rIns="91425" bIns="45700" anchor="t" anchorCtr="0">
            <a:noAutofit/>
          </a:bodyPr>
          <a:lstStyle/>
          <a:p>
            <a:pPr marL="0" lvl="0" indent="122237" algn="ctr" rtl="0">
              <a:lnSpc>
                <a:spcPct val="100000"/>
              </a:lnSpc>
              <a:spcBef>
                <a:spcPts val="0"/>
              </a:spcBef>
              <a:spcAft>
                <a:spcPts val="0"/>
              </a:spcAft>
              <a:buSzPts val="2520"/>
              <a:buFont typeface="Noto Sans Symbols"/>
              <a:buNone/>
            </a:pPr>
            <a:r>
              <a:rPr lang="en-US" dirty="0" err="1"/>
              <a:t>Hyunsu</a:t>
            </a:r>
            <a:r>
              <a:rPr lang="en-US" dirty="0"/>
              <a:t> Chae</a:t>
            </a:r>
            <a:r>
              <a:rPr lang="en-US" baseline="30000" dirty="0"/>
              <a:t>1</a:t>
            </a:r>
            <a:r>
              <a:rPr lang="en-US" dirty="0"/>
              <a:t>, Song Hang Chai</a:t>
            </a:r>
            <a:r>
              <a:rPr lang="en-US" baseline="30000" dirty="0"/>
              <a:t>1</a:t>
            </a:r>
            <a:r>
              <a:rPr lang="en-US" dirty="0"/>
              <a:t>, </a:t>
            </a:r>
            <a:r>
              <a:rPr lang="en-US" dirty="0" err="1"/>
              <a:t>Taiyun</a:t>
            </a:r>
            <a:r>
              <a:rPr lang="en-US" dirty="0"/>
              <a:t> Chi</a:t>
            </a:r>
            <a:r>
              <a:rPr lang="en-US" baseline="30000" dirty="0"/>
              <a:t>2</a:t>
            </a:r>
            <a:r>
              <a:rPr lang="en-US" dirty="0"/>
              <a:t>, </a:t>
            </a:r>
            <a:r>
              <a:rPr lang="en-US" dirty="0" err="1"/>
              <a:t>Sensen</a:t>
            </a:r>
            <a:r>
              <a:rPr lang="en-US" dirty="0"/>
              <a:t> Li</a:t>
            </a:r>
            <a:r>
              <a:rPr lang="en-US" baseline="30000" dirty="0"/>
              <a:t>1</a:t>
            </a:r>
            <a:r>
              <a:rPr lang="en-US" dirty="0"/>
              <a:t>, and David Z. Pan</a:t>
            </a:r>
            <a:r>
              <a:rPr lang="en-US" baseline="30000" dirty="0"/>
              <a:t>1</a:t>
            </a:r>
            <a:endParaRPr dirty="0"/>
          </a:p>
          <a:p>
            <a:pPr marL="0" lvl="0" indent="122237" algn="ctr" rtl="0">
              <a:lnSpc>
                <a:spcPct val="100000"/>
              </a:lnSpc>
              <a:spcBef>
                <a:spcPts val="0"/>
              </a:spcBef>
              <a:spcAft>
                <a:spcPts val="0"/>
              </a:spcAft>
              <a:buSzPts val="2520"/>
              <a:buFont typeface="Noto Sans Symbols"/>
              <a:buNone/>
            </a:pPr>
            <a:r>
              <a:rPr lang="en-US" baseline="30000" dirty="0"/>
              <a:t>1</a:t>
            </a:r>
            <a:r>
              <a:rPr lang="en-US" dirty="0"/>
              <a:t>University of Texas at Austin, Austin, Texas, USA</a:t>
            </a:r>
            <a:endParaRPr dirty="0"/>
          </a:p>
          <a:p>
            <a:pPr marL="0" lvl="0" indent="122237" algn="ctr" rtl="0">
              <a:lnSpc>
                <a:spcPct val="100000"/>
              </a:lnSpc>
              <a:spcBef>
                <a:spcPts val="0"/>
              </a:spcBef>
              <a:spcAft>
                <a:spcPts val="0"/>
              </a:spcAft>
              <a:buSzPts val="2520"/>
              <a:buNone/>
            </a:pPr>
            <a:r>
              <a:rPr lang="en-US" baseline="30000" dirty="0"/>
              <a:t>2</a:t>
            </a:r>
            <a:r>
              <a:rPr lang="en-US" dirty="0"/>
              <a:t>Rice University, Houston, Texas, USA</a:t>
            </a:r>
            <a:endParaRPr dirty="0"/>
          </a:p>
          <a:p>
            <a:pPr marL="0" lvl="0" indent="122237" algn="ctr" rtl="0">
              <a:lnSpc>
                <a:spcPct val="100000"/>
              </a:lnSpc>
              <a:spcBef>
                <a:spcPts val="0"/>
              </a:spcBef>
              <a:spcAft>
                <a:spcPts val="0"/>
              </a:spcAft>
              <a:buSzPts val="2520"/>
              <a:buFont typeface="Noto Sans Symbols"/>
              <a:buNone/>
            </a:pPr>
            <a:endParaRPr dirty="0"/>
          </a:p>
          <a:p>
            <a:pPr marL="0" lvl="0" indent="122237" algn="ctr" rtl="0">
              <a:lnSpc>
                <a:spcPct val="100000"/>
              </a:lnSpc>
              <a:spcBef>
                <a:spcPts val="0"/>
              </a:spcBef>
              <a:spcAft>
                <a:spcPts val="0"/>
              </a:spcAft>
              <a:buSzPts val="2520"/>
              <a:buFont typeface="Noto Sans Symbols"/>
              <a:buNone/>
            </a:pPr>
            <a:endParaRPr dirty="0"/>
          </a:p>
        </p:txBody>
      </p:sp>
      <p:sp>
        <p:nvSpPr>
          <p:cNvPr id="36" name="Google Shape;36;g3277b82dfb6_0_672"/>
          <p:cNvSpPr txBox="1"/>
          <p:nvPr/>
        </p:nvSpPr>
        <p:spPr>
          <a:xfrm>
            <a:off x="11010378" y="6493830"/>
            <a:ext cx="1147500" cy="362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1</a:t>
            </a:fld>
            <a:endParaRPr sz="1400" b="0" i="0" u="none" strike="noStrike" cap="none">
              <a:solidFill>
                <a:schemeClr val="dk1"/>
              </a:solidFill>
              <a:latin typeface="Arial"/>
              <a:ea typeface="Arial"/>
              <a:cs typeface="Arial"/>
              <a:sym typeface="Arial"/>
            </a:endParaRPr>
          </a:p>
        </p:txBody>
      </p:sp>
      <p:sp>
        <p:nvSpPr>
          <p:cNvPr id="37" name="Google Shape;37;g3277b82dfb6_0_672"/>
          <p:cNvSpPr txBox="1"/>
          <p:nvPr/>
        </p:nvSpPr>
        <p:spPr>
          <a:xfrm>
            <a:off x="5227845" y="435952"/>
            <a:ext cx="184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38" name="Google Shape;38;g3277b82dfb6_0_672"/>
          <p:cNvSpPr txBox="1"/>
          <p:nvPr/>
        </p:nvSpPr>
        <p:spPr>
          <a:xfrm>
            <a:off x="1750971" y="405174"/>
            <a:ext cx="9986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F0000"/>
                </a:solidFill>
                <a:latin typeface="Arial"/>
                <a:ea typeface="Arial"/>
                <a:cs typeface="Arial"/>
                <a:sym typeface="Arial"/>
              </a:rPr>
              <a:t>ASPDAC 2025: Invited </a:t>
            </a:r>
            <a:r>
              <a:rPr lang="en-US" sz="2800" b="1">
                <a:solidFill>
                  <a:srgbClr val="FF0000"/>
                </a:solidFill>
              </a:rPr>
              <a:t>paper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3277b82dfb6_0_837"/>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Tabular (or Template) Based ML Modeling</a:t>
            </a:r>
            <a:endParaRPr dirty="0"/>
          </a:p>
        </p:txBody>
      </p:sp>
      <p:sp>
        <p:nvSpPr>
          <p:cNvPr id="208" name="Google Shape;208;g3277b82dfb6_0_837"/>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10</a:t>
            </a:fld>
            <a:endParaRPr/>
          </a:p>
        </p:txBody>
      </p:sp>
      <p:pic>
        <p:nvPicPr>
          <p:cNvPr id="209" name="Google Shape;209;g3277b82dfb6_0_837"/>
          <p:cNvPicPr preferRelativeResize="0"/>
          <p:nvPr/>
        </p:nvPicPr>
        <p:blipFill rotWithShape="1">
          <a:blip r:embed="rId3">
            <a:alphaModFix/>
          </a:blip>
          <a:srcRect/>
          <a:stretch/>
        </p:blipFill>
        <p:spPr>
          <a:xfrm>
            <a:off x="6659528" y="3298645"/>
            <a:ext cx="4553475" cy="2240762"/>
          </a:xfrm>
          <a:prstGeom prst="rect">
            <a:avLst/>
          </a:prstGeom>
          <a:noFill/>
          <a:ln>
            <a:noFill/>
          </a:ln>
        </p:spPr>
      </p:pic>
      <p:sp>
        <p:nvSpPr>
          <p:cNvPr id="210" name="Google Shape;210;g3277b82dfb6_0_837"/>
          <p:cNvSpPr txBox="1"/>
          <p:nvPr/>
        </p:nvSpPr>
        <p:spPr>
          <a:xfrm>
            <a:off x="6090708" y="5420487"/>
            <a:ext cx="5923491" cy="9803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 Parameterizes solenoidal inductor</a:t>
            </a:r>
            <a:endParaRPr dirty="0"/>
          </a:p>
          <a:p>
            <a:pPr marL="0" marR="0" lvl="0" indent="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 Transposed-CNN model for across multiple frequencies</a:t>
            </a:r>
            <a:endParaRPr sz="2000" b="0" i="0" u="none" strike="noStrike" cap="none" dirty="0">
              <a:solidFill>
                <a:srgbClr val="000000"/>
              </a:solidFill>
              <a:latin typeface="Arial"/>
              <a:ea typeface="Arial"/>
              <a:cs typeface="Arial"/>
              <a:sym typeface="Arial"/>
            </a:endParaRPr>
          </a:p>
        </p:txBody>
      </p:sp>
      <p:pic>
        <p:nvPicPr>
          <p:cNvPr id="211" name="Google Shape;211;g3277b82dfb6_0_837"/>
          <p:cNvPicPr preferRelativeResize="0"/>
          <p:nvPr/>
        </p:nvPicPr>
        <p:blipFill rotWithShape="1">
          <a:blip r:embed="rId4">
            <a:alphaModFix/>
          </a:blip>
          <a:srcRect t="51265" r="52674"/>
          <a:stretch/>
        </p:blipFill>
        <p:spPr>
          <a:xfrm>
            <a:off x="6110917" y="1522039"/>
            <a:ext cx="1999464" cy="652556"/>
          </a:xfrm>
          <a:prstGeom prst="rect">
            <a:avLst/>
          </a:prstGeom>
          <a:noFill/>
          <a:ln>
            <a:noFill/>
          </a:ln>
        </p:spPr>
      </p:pic>
      <p:sp>
        <p:nvSpPr>
          <p:cNvPr id="212" name="Google Shape;212;g3277b82dfb6_0_837"/>
          <p:cNvSpPr txBox="1"/>
          <p:nvPr/>
        </p:nvSpPr>
        <p:spPr>
          <a:xfrm>
            <a:off x="5996562" y="1025611"/>
            <a:ext cx="259257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[Torun+, ICCAD’19]</a:t>
            </a:r>
            <a:endParaRPr sz="2000" b="0" i="0" u="none" strike="noStrike" cap="none" dirty="0">
              <a:solidFill>
                <a:srgbClr val="434343"/>
              </a:solidFill>
              <a:latin typeface="Arial"/>
              <a:ea typeface="Arial"/>
              <a:cs typeface="Arial"/>
              <a:sym typeface="Arial"/>
            </a:endParaRPr>
          </a:p>
        </p:txBody>
      </p:sp>
      <p:sp>
        <p:nvSpPr>
          <p:cNvPr id="213" name="Google Shape;213;g3277b82dfb6_0_837"/>
          <p:cNvSpPr txBox="1"/>
          <p:nvPr/>
        </p:nvSpPr>
        <p:spPr>
          <a:xfrm>
            <a:off x="482227" y="1025611"/>
            <a:ext cx="400165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[Sánchez-</a:t>
            </a:r>
            <a:r>
              <a:rPr lang="en-US" sz="2000" b="0" i="0" u="none" strike="noStrike" cap="none" dirty="0" err="1">
                <a:solidFill>
                  <a:srgbClr val="434343"/>
                </a:solidFill>
                <a:latin typeface="Arial"/>
                <a:ea typeface="Arial"/>
                <a:cs typeface="Arial"/>
                <a:sym typeface="Arial"/>
              </a:rPr>
              <a:t>Masís</a:t>
            </a:r>
            <a:r>
              <a:rPr lang="en-US" sz="2000" b="0" i="0" u="none" strike="noStrike" cap="none" dirty="0">
                <a:solidFill>
                  <a:srgbClr val="434343"/>
                </a:solidFill>
                <a:latin typeface="Arial"/>
                <a:ea typeface="Arial"/>
                <a:cs typeface="Arial"/>
                <a:sym typeface="Arial"/>
              </a:rPr>
              <a:t>+, LAMC’23]</a:t>
            </a:r>
            <a:endParaRPr sz="2000" b="0" i="0" u="none" strike="noStrike" cap="none" dirty="0">
              <a:solidFill>
                <a:srgbClr val="434343"/>
              </a:solidFill>
              <a:latin typeface="Arial"/>
              <a:ea typeface="Arial"/>
              <a:cs typeface="Arial"/>
              <a:sym typeface="Arial"/>
            </a:endParaRPr>
          </a:p>
        </p:txBody>
      </p:sp>
      <p:cxnSp>
        <p:nvCxnSpPr>
          <p:cNvPr id="214" name="Google Shape;214;g3277b82dfb6_0_837"/>
          <p:cNvCxnSpPr>
            <a:cxnSpLocks/>
          </p:cNvCxnSpPr>
          <p:nvPr/>
        </p:nvCxnSpPr>
        <p:spPr>
          <a:xfrm>
            <a:off x="5912931" y="1111909"/>
            <a:ext cx="0" cy="5175444"/>
          </a:xfrm>
          <a:prstGeom prst="straightConnector1">
            <a:avLst/>
          </a:prstGeom>
          <a:noFill/>
          <a:ln w="28575" cap="flat" cmpd="sng">
            <a:solidFill>
              <a:srgbClr val="D55C01"/>
            </a:solidFill>
            <a:prstDash val="solid"/>
            <a:round/>
            <a:headEnd type="none" w="sm" len="sm"/>
            <a:tailEnd type="none" w="sm" len="sm"/>
          </a:ln>
        </p:spPr>
      </p:cxnSp>
      <p:sp>
        <p:nvSpPr>
          <p:cNvPr id="215" name="Google Shape;215;g3277b82dfb6_0_837"/>
          <p:cNvSpPr txBox="1"/>
          <p:nvPr/>
        </p:nvSpPr>
        <p:spPr>
          <a:xfrm>
            <a:off x="692316" y="5420487"/>
            <a:ext cx="5031535" cy="10516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 Parameterizes PCB </a:t>
            </a:r>
            <a:r>
              <a:rPr lang="en-US" sz="2000" dirty="0">
                <a:solidFill>
                  <a:schemeClr val="dk1"/>
                </a:solidFill>
              </a:rPr>
              <a:t>link between vias</a:t>
            </a:r>
          </a:p>
          <a:p>
            <a:pPr marL="0" marR="0" lvl="0" indent="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 Multi-layer perceptron (MLP) model for a frequency point</a:t>
            </a:r>
            <a:endParaRPr sz="2000" b="0" i="0" u="none" strike="noStrike" cap="none" dirty="0">
              <a:solidFill>
                <a:srgbClr val="000000"/>
              </a:solidFill>
              <a:latin typeface="Arial"/>
              <a:ea typeface="Arial"/>
              <a:cs typeface="Arial"/>
              <a:sym typeface="Arial"/>
            </a:endParaRPr>
          </a:p>
        </p:txBody>
      </p:sp>
      <p:pic>
        <p:nvPicPr>
          <p:cNvPr id="218" name="Google Shape;218;g3277b82dfb6_0_837"/>
          <p:cNvPicPr preferRelativeResize="0"/>
          <p:nvPr/>
        </p:nvPicPr>
        <p:blipFill rotWithShape="1">
          <a:blip r:embed="rId5">
            <a:alphaModFix/>
          </a:blip>
          <a:srcRect/>
          <a:stretch/>
        </p:blipFill>
        <p:spPr>
          <a:xfrm>
            <a:off x="8253937" y="1571469"/>
            <a:ext cx="3661837" cy="1850328"/>
          </a:xfrm>
          <a:prstGeom prst="rect">
            <a:avLst/>
          </a:prstGeom>
          <a:noFill/>
          <a:ln>
            <a:noFill/>
          </a:ln>
        </p:spPr>
      </p:pic>
      <p:pic>
        <p:nvPicPr>
          <p:cNvPr id="3" name="Google Shape;211;g3277b82dfb6_0_837">
            <a:extLst>
              <a:ext uri="{FF2B5EF4-FFF2-40B4-BE49-F238E27FC236}">
                <a16:creationId xmlns:a16="http://schemas.microsoft.com/office/drawing/2014/main" id="{420836F9-6361-4FA0-90DE-F00AA324C9B1}"/>
              </a:ext>
            </a:extLst>
          </p:cNvPr>
          <p:cNvPicPr preferRelativeResize="0"/>
          <p:nvPr/>
        </p:nvPicPr>
        <p:blipFill rotWithShape="1">
          <a:blip r:embed="rId4">
            <a:alphaModFix/>
          </a:blip>
          <a:srcRect l="54828" t="-3069"/>
          <a:stretch/>
        </p:blipFill>
        <p:spPr>
          <a:xfrm>
            <a:off x="6254474" y="2089718"/>
            <a:ext cx="1908482" cy="1380068"/>
          </a:xfrm>
          <a:prstGeom prst="rect">
            <a:avLst/>
          </a:prstGeom>
          <a:noFill/>
          <a:ln>
            <a:noFill/>
          </a:ln>
        </p:spPr>
      </p:pic>
      <p:pic>
        <p:nvPicPr>
          <p:cNvPr id="8" name="Picture 7">
            <a:extLst>
              <a:ext uri="{FF2B5EF4-FFF2-40B4-BE49-F238E27FC236}">
                <a16:creationId xmlns:a16="http://schemas.microsoft.com/office/drawing/2014/main" id="{A7AB843B-EDDC-0371-6E74-B963F4ACF139}"/>
              </a:ext>
            </a:extLst>
          </p:cNvPr>
          <p:cNvPicPr>
            <a:picLocks noChangeAspect="1"/>
          </p:cNvPicPr>
          <p:nvPr/>
        </p:nvPicPr>
        <p:blipFill>
          <a:blip r:embed="rId6"/>
          <a:stretch>
            <a:fillRect/>
          </a:stretch>
        </p:blipFill>
        <p:spPr>
          <a:xfrm>
            <a:off x="799994" y="1506812"/>
            <a:ext cx="4456139" cy="2175502"/>
          </a:xfrm>
          <a:prstGeom prst="rect">
            <a:avLst/>
          </a:prstGeom>
        </p:spPr>
      </p:pic>
      <p:graphicFrame>
        <p:nvGraphicFramePr>
          <p:cNvPr id="11" name="Table 10">
            <a:extLst>
              <a:ext uri="{FF2B5EF4-FFF2-40B4-BE49-F238E27FC236}">
                <a16:creationId xmlns:a16="http://schemas.microsoft.com/office/drawing/2014/main" id="{8267D3B4-EC15-F927-6D93-705E9467C577}"/>
              </a:ext>
            </a:extLst>
          </p:cNvPr>
          <p:cNvGraphicFramePr>
            <a:graphicFrameLocks noGrp="1"/>
          </p:cNvGraphicFramePr>
          <p:nvPr>
            <p:extLst>
              <p:ext uri="{D42A27DB-BD31-4B8C-83A1-F6EECF244321}">
                <p14:modId xmlns:p14="http://schemas.microsoft.com/office/powerpoint/2010/main" val="2701977183"/>
              </p:ext>
            </p:extLst>
          </p:nvPr>
        </p:nvGraphicFramePr>
        <p:xfrm>
          <a:off x="474961" y="3687573"/>
          <a:ext cx="2478628" cy="1371600"/>
        </p:xfrm>
        <a:graphic>
          <a:graphicData uri="http://schemas.openxmlformats.org/drawingml/2006/table">
            <a:tbl>
              <a:tblPr firstRow="1" bandRow="1">
                <a:tableStyleId>{5940675A-B579-460E-94D1-54222C63F5DA}</a:tableStyleId>
              </a:tblPr>
              <a:tblGrid>
                <a:gridCol w="1239973">
                  <a:extLst>
                    <a:ext uri="{9D8B030D-6E8A-4147-A177-3AD203B41FA5}">
                      <a16:colId xmlns:a16="http://schemas.microsoft.com/office/drawing/2014/main" val="4227401428"/>
                    </a:ext>
                  </a:extLst>
                </a:gridCol>
                <a:gridCol w="1238655">
                  <a:extLst>
                    <a:ext uri="{9D8B030D-6E8A-4147-A177-3AD203B41FA5}">
                      <a16:colId xmlns:a16="http://schemas.microsoft.com/office/drawing/2014/main" val="731076179"/>
                    </a:ext>
                  </a:extLst>
                </a:gridCol>
              </a:tblGrid>
              <a:tr h="171757">
                <a:tc>
                  <a:txBody>
                    <a:bodyPr/>
                    <a:lstStyle/>
                    <a:p>
                      <a:r>
                        <a:rPr lang="en-US" sz="1200" dirty="0">
                          <a:latin typeface="Times New Roman" panose="02020603050405020304" pitchFamily="18" charset="0"/>
                          <a:cs typeface="Times New Roman" panose="02020603050405020304" pitchFamily="18" charset="0"/>
                        </a:rPr>
                        <a:t>cavity height (h)</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9±3mils</a:t>
                      </a:r>
                    </a:p>
                  </a:txBody>
                  <a:tcPr marL="45720" marR="45720" anchor="ctr"/>
                </a:tc>
                <a:extLst>
                  <a:ext uri="{0D108BD9-81ED-4DB2-BD59-A6C34878D82A}">
                    <a16:rowId xmlns:a16="http://schemas.microsoft.com/office/drawing/2014/main" val="2912166522"/>
                  </a:ext>
                </a:extLst>
              </a:tr>
              <a:tr h="171757">
                <a:tc>
                  <a:txBody>
                    <a:bodyPr/>
                    <a:lstStyle/>
                    <a:p>
                      <a:r>
                        <a:rPr lang="en-US" sz="1200" dirty="0">
                          <a:latin typeface="Times New Roman" panose="02020603050405020304" pitchFamily="18" charset="0"/>
                          <a:cs typeface="Times New Roman" panose="02020603050405020304" pitchFamily="18" charset="0"/>
                        </a:rPr>
                        <a:t>pitch</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40±20mils</a:t>
                      </a:r>
                    </a:p>
                  </a:txBody>
                  <a:tcPr marL="45720" marR="45720" anchor="ctr"/>
                </a:tc>
                <a:extLst>
                  <a:ext uri="{0D108BD9-81ED-4DB2-BD59-A6C34878D82A}">
                    <a16:rowId xmlns:a16="http://schemas.microsoft.com/office/drawing/2014/main" val="3602765054"/>
                  </a:ext>
                </a:extLst>
              </a:tr>
              <a:tr h="171757">
                <a:tc>
                  <a:txBody>
                    <a:bodyPr/>
                    <a:lstStyle/>
                    <a:p>
                      <a:r>
                        <a:rPr lang="en-US" sz="1200" dirty="0">
                          <a:latin typeface="Times New Roman" panose="02020603050405020304" pitchFamily="18" charset="0"/>
                          <a:cs typeface="Times New Roman" panose="02020603050405020304" pitchFamily="18" charset="0"/>
                        </a:rPr>
                        <a:t>pad radius (pr)</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9.25±2.75mils</a:t>
                      </a:r>
                    </a:p>
                  </a:txBody>
                  <a:tcPr marL="45720" marR="45720" anchor="ctr"/>
                </a:tc>
                <a:extLst>
                  <a:ext uri="{0D108BD9-81ED-4DB2-BD59-A6C34878D82A}">
                    <a16:rowId xmlns:a16="http://schemas.microsoft.com/office/drawing/2014/main" val="2181473295"/>
                  </a:ext>
                </a:extLst>
              </a:tr>
              <a:tr h="171757">
                <a:tc>
                  <a:txBody>
                    <a:bodyPr/>
                    <a:lstStyle/>
                    <a:p>
                      <a:r>
                        <a:rPr lang="en-US" sz="1200" dirty="0" err="1">
                          <a:latin typeface="Times New Roman" panose="02020603050405020304" pitchFamily="18" charset="0"/>
                          <a:cs typeface="Times New Roman" panose="02020603050405020304" pitchFamily="18" charset="0"/>
                        </a:rPr>
                        <a:t>antipad</a:t>
                      </a:r>
                      <a:r>
                        <a:rPr lang="en-US" sz="1200" dirty="0">
                          <a:latin typeface="Times New Roman" panose="02020603050405020304" pitchFamily="18" charset="0"/>
                          <a:cs typeface="Times New Roman" panose="02020603050405020304" pitchFamily="18" charset="0"/>
                        </a:rPr>
                        <a:t> radius (</a:t>
                      </a:r>
                      <a:r>
                        <a:rPr lang="en-US" sz="1200" dirty="0" err="1">
                          <a:latin typeface="Times New Roman" panose="02020603050405020304" pitchFamily="18" charset="0"/>
                          <a:cs typeface="Times New Roman" panose="02020603050405020304" pitchFamily="18" charset="0"/>
                        </a:rPr>
                        <a:t>ar</a:t>
                      </a:r>
                      <a:r>
                        <a:rPr lang="en-US" sz="1200" dirty="0">
                          <a:latin typeface="Times New Roman" panose="02020603050405020304" pitchFamily="18" charset="0"/>
                          <a:cs typeface="Times New Roman" panose="02020603050405020304" pitchFamily="18" charset="0"/>
                        </a:rPr>
                        <a:t>)</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14.75±4.25mils</a:t>
                      </a:r>
                    </a:p>
                  </a:txBody>
                  <a:tcPr marL="45720" marR="45720" anchor="ctr"/>
                </a:tc>
                <a:extLst>
                  <a:ext uri="{0D108BD9-81ED-4DB2-BD59-A6C34878D82A}">
                    <a16:rowId xmlns:a16="http://schemas.microsoft.com/office/drawing/2014/main" val="1123267787"/>
                  </a:ext>
                </a:extLst>
              </a:tr>
              <a:tr h="171757">
                <a:tc>
                  <a:txBody>
                    <a:bodyPr/>
                    <a:lstStyle/>
                    <a:p>
                      <a:r>
                        <a:rPr lang="en-US" sz="1200" dirty="0">
                          <a:latin typeface="Times New Roman" panose="02020603050405020304" pitchFamily="18" charset="0"/>
                          <a:cs typeface="Times New Roman" panose="02020603050405020304" pitchFamily="18" charset="0"/>
                        </a:rPr>
                        <a:t>loss tangent (</a:t>
                      </a:r>
                      <a:r>
                        <a:rPr lang="el-GR" sz="1200" dirty="0">
                          <a:latin typeface="Times New Roman" panose="02020603050405020304" pitchFamily="18" charset="0"/>
                          <a:cs typeface="Times New Roman" panose="02020603050405020304" pitchFamily="18" charset="0"/>
                        </a:rPr>
                        <a:t>δ</a:t>
                      </a:r>
                      <a:r>
                        <a:rPr lang="en-US" sz="1200" dirty="0">
                          <a:latin typeface="Times New Roman" panose="02020603050405020304" pitchFamily="18" charset="0"/>
                          <a:cs typeface="Times New Roman" panose="02020603050405020304" pitchFamily="18" charset="0"/>
                        </a:rPr>
                        <a:t>)</a:t>
                      </a:r>
                    </a:p>
                  </a:txBody>
                  <a:tcPr marL="45720" marR="45720" anchor="ctr"/>
                </a:tc>
                <a:tc>
                  <a:txBody>
                    <a:bodyPr/>
                    <a:lstStyle/>
                    <a:p>
                      <a:r>
                        <a:rPr lang="el-GR" sz="1200" dirty="0">
                          <a:latin typeface="Times New Roman" panose="02020603050405020304" pitchFamily="18" charset="0"/>
                          <a:cs typeface="Times New Roman" panose="02020603050405020304" pitchFamily="18" charset="0"/>
                        </a:rPr>
                        <a:t>{0.002, 0.02, 0.2}</a:t>
                      </a:r>
                      <a:endParaRPr lang="en-US" sz="1200" dirty="0">
                        <a:latin typeface="Times New Roman" panose="02020603050405020304" pitchFamily="18" charset="0"/>
                        <a:cs typeface="Times New Roman" panose="02020603050405020304" pitchFamily="18" charset="0"/>
                      </a:endParaRPr>
                    </a:p>
                  </a:txBody>
                  <a:tcPr marL="45720" marR="45720" anchor="ctr"/>
                </a:tc>
                <a:extLst>
                  <a:ext uri="{0D108BD9-81ED-4DB2-BD59-A6C34878D82A}">
                    <a16:rowId xmlns:a16="http://schemas.microsoft.com/office/drawing/2014/main" val="3076927984"/>
                  </a:ext>
                </a:extLst>
              </a:tr>
            </a:tbl>
          </a:graphicData>
        </a:graphic>
      </p:graphicFrame>
      <p:graphicFrame>
        <p:nvGraphicFramePr>
          <p:cNvPr id="12" name="Table 11">
            <a:extLst>
              <a:ext uri="{FF2B5EF4-FFF2-40B4-BE49-F238E27FC236}">
                <a16:creationId xmlns:a16="http://schemas.microsoft.com/office/drawing/2014/main" id="{EAC25B8C-077C-D3A4-EAF0-FC0F5110009D}"/>
              </a:ext>
            </a:extLst>
          </p:cNvPr>
          <p:cNvGraphicFramePr>
            <a:graphicFrameLocks noGrp="1"/>
          </p:cNvGraphicFramePr>
          <p:nvPr>
            <p:extLst>
              <p:ext uri="{D42A27DB-BD31-4B8C-83A1-F6EECF244321}">
                <p14:modId xmlns:p14="http://schemas.microsoft.com/office/powerpoint/2010/main" val="572014953"/>
              </p:ext>
            </p:extLst>
          </p:nvPr>
        </p:nvGraphicFramePr>
        <p:xfrm>
          <a:off x="2991137" y="3695699"/>
          <a:ext cx="2691442" cy="1097280"/>
        </p:xfrm>
        <a:graphic>
          <a:graphicData uri="http://schemas.openxmlformats.org/drawingml/2006/table">
            <a:tbl>
              <a:tblPr firstRow="1" bandRow="1">
                <a:tableStyleId>{5940675A-B579-460E-94D1-54222C63F5DA}</a:tableStyleId>
              </a:tblPr>
              <a:tblGrid>
                <a:gridCol w="1783528">
                  <a:extLst>
                    <a:ext uri="{9D8B030D-6E8A-4147-A177-3AD203B41FA5}">
                      <a16:colId xmlns:a16="http://schemas.microsoft.com/office/drawing/2014/main" val="900840054"/>
                    </a:ext>
                  </a:extLst>
                </a:gridCol>
                <a:gridCol w="907914">
                  <a:extLst>
                    <a:ext uri="{9D8B030D-6E8A-4147-A177-3AD203B41FA5}">
                      <a16:colId xmlns:a16="http://schemas.microsoft.com/office/drawing/2014/main" val="1300853657"/>
                    </a:ext>
                  </a:extLst>
                </a:gridCol>
              </a:tblGrid>
              <a:tr h="171757">
                <a:tc>
                  <a:txBody>
                    <a:bodyPr/>
                    <a:lstStyle/>
                    <a:p>
                      <a:r>
                        <a:rPr lang="en-US" sz="1200" dirty="0">
                          <a:latin typeface="Times New Roman" panose="02020603050405020304" pitchFamily="18" charset="0"/>
                          <a:cs typeface="Times New Roman" panose="02020603050405020304" pitchFamily="18" charset="0"/>
                        </a:rPr>
                        <a:t>plate thickness (t)</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{1, 2}mils</a:t>
                      </a:r>
                    </a:p>
                  </a:txBody>
                  <a:tcPr marL="45720" marR="45720" anchor="ctr"/>
                </a:tc>
                <a:extLst>
                  <a:ext uri="{0D108BD9-81ED-4DB2-BD59-A6C34878D82A}">
                    <a16:rowId xmlns:a16="http://schemas.microsoft.com/office/drawing/2014/main" val="3995226295"/>
                  </a:ext>
                </a:extLst>
              </a:tr>
              <a:tr h="171757">
                <a:tc>
                  <a:txBody>
                    <a:bodyPr/>
                    <a:lstStyle/>
                    <a:p>
                      <a:r>
                        <a:rPr lang="en-US" sz="1200" dirty="0" err="1">
                          <a:latin typeface="Times New Roman" panose="02020603050405020304" pitchFamily="18" charset="0"/>
                          <a:cs typeface="Times New Roman" panose="02020603050405020304" pitchFamily="18" charset="0"/>
                        </a:rPr>
                        <a:t>stripline</a:t>
                      </a:r>
                      <a:r>
                        <a:rPr lang="en-US" sz="1200" dirty="0">
                          <a:latin typeface="Times New Roman" panose="02020603050405020304" pitchFamily="18" charset="0"/>
                          <a:cs typeface="Times New Roman" panose="02020603050405020304" pitchFamily="18" charset="0"/>
                        </a:rPr>
                        <a:t> width (w)</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5.5± 1.5mils</a:t>
                      </a:r>
                    </a:p>
                  </a:txBody>
                  <a:tcPr marL="45720" marR="45720" anchor="ctr"/>
                </a:tc>
                <a:extLst>
                  <a:ext uri="{0D108BD9-81ED-4DB2-BD59-A6C34878D82A}">
                    <a16:rowId xmlns:a16="http://schemas.microsoft.com/office/drawing/2014/main" val="1334526432"/>
                  </a:ext>
                </a:extLst>
              </a:tr>
              <a:tr h="171757">
                <a:tc>
                  <a:txBody>
                    <a:bodyPr/>
                    <a:lstStyle/>
                    <a:p>
                      <a:r>
                        <a:rPr lang="en-US" sz="1200" dirty="0">
                          <a:latin typeface="Times New Roman" panose="02020603050405020304" pitchFamily="18" charset="0"/>
                          <a:cs typeface="Times New Roman" panose="02020603050405020304" pitchFamily="18" charset="0"/>
                        </a:rPr>
                        <a:t>distance between arrays (d)</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10.5±9.5cm</a:t>
                      </a:r>
                    </a:p>
                  </a:txBody>
                  <a:tcPr marL="45720" marR="45720" anchor="ctr"/>
                </a:tc>
                <a:extLst>
                  <a:ext uri="{0D108BD9-81ED-4DB2-BD59-A6C34878D82A}">
                    <a16:rowId xmlns:a16="http://schemas.microsoft.com/office/drawing/2014/main" val="3642693366"/>
                  </a:ext>
                </a:extLst>
              </a:tr>
              <a:tr h="171757">
                <a:tc>
                  <a:txBody>
                    <a:bodyPr/>
                    <a:lstStyle/>
                    <a:p>
                      <a:r>
                        <a:rPr lang="en-US" sz="1200" dirty="0">
                          <a:latin typeface="Times New Roman" panose="02020603050405020304" pitchFamily="18" charset="0"/>
                          <a:cs typeface="Times New Roman" panose="02020603050405020304" pitchFamily="18" charset="0"/>
                        </a:rPr>
                        <a:t>relative permittivity (</a:t>
                      </a:r>
                      <a:r>
                        <a:rPr lang="el-GR" sz="1200" dirty="0">
                          <a:latin typeface="Times New Roman" panose="02020603050405020304" pitchFamily="18" charset="0"/>
                          <a:cs typeface="Times New Roman" panose="02020603050405020304" pitchFamily="18" charset="0"/>
                        </a:rPr>
                        <a:t>ε</a:t>
                      </a:r>
                      <a:r>
                        <a:rPr lang="en-US" sz="1200" dirty="0">
                          <a:latin typeface="Times New Roman" panose="02020603050405020304" pitchFamily="18" charset="0"/>
                          <a:cs typeface="Times New Roman" panose="02020603050405020304" pitchFamily="18" charset="0"/>
                        </a:rPr>
                        <a:t>r)</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4.1 ±0.3</a:t>
                      </a:r>
                    </a:p>
                  </a:txBody>
                  <a:tcPr marL="45720" marR="45720" anchor="ctr"/>
                </a:tc>
                <a:extLst>
                  <a:ext uri="{0D108BD9-81ED-4DB2-BD59-A6C34878D82A}">
                    <a16:rowId xmlns:a16="http://schemas.microsoft.com/office/drawing/2014/main" val="22596137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p:bldP spid="2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g3277b82dfb6_0_853"/>
          <p:cNvPicPr preferRelativeResize="0"/>
          <p:nvPr/>
        </p:nvPicPr>
        <p:blipFill rotWithShape="1">
          <a:blip r:embed="rId3">
            <a:alphaModFix/>
          </a:blip>
          <a:srcRect/>
          <a:stretch/>
        </p:blipFill>
        <p:spPr>
          <a:xfrm>
            <a:off x="575734" y="3241019"/>
            <a:ext cx="5553075" cy="1533525"/>
          </a:xfrm>
          <a:prstGeom prst="rect">
            <a:avLst/>
          </a:prstGeom>
          <a:noFill/>
          <a:ln>
            <a:noFill/>
          </a:ln>
        </p:spPr>
      </p:pic>
      <p:pic>
        <p:nvPicPr>
          <p:cNvPr id="225" name="Google Shape;225;g3277b82dfb6_0_853"/>
          <p:cNvPicPr preferRelativeResize="0"/>
          <p:nvPr/>
        </p:nvPicPr>
        <p:blipFill rotWithShape="1">
          <a:blip r:embed="rId4">
            <a:alphaModFix/>
          </a:blip>
          <a:srcRect/>
          <a:stretch/>
        </p:blipFill>
        <p:spPr>
          <a:xfrm>
            <a:off x="654735" y="5073259"/>
            <a:ext cx="5782400" cy="1683140"/>
          </a:xfrm>
          <a:prstGeom prst="rect">
            <a:avLst/>
          </a:prstGeom>
          <a:noFill/>
          <a:ln>
            <a:noFill/>
          </a:ln>
        </p:spPr>
      </p:pic>
      <p:pic>
        <p:nvPicPr>
          <p:cNvPr id="226" name="Google Shape;226;g3277b82dfb6_0_853"/>
          <p:cNvPicPr preferRelativeResize="0"/>
          <p:nvPr/>
        </p:nvPicPr>
        <p:blipFill rotWithShape="1">
          <a:blip r:embed="rId5">
            <a:alphaModFix/>
          </a:blip>
          <a:srcRect/>
          <a:stretch/>
        </p:blipFill>
        <p:spPr>
          <a:xfrm>
            <a:off x="654735" y="1132455"/>
            <a:ext cx="4981849" cy="1758213"/>
          </a:xfrm>
          <a:prstGeom prst="rect">
            <a:avLst/>
          </a:prstGeom>
          <a:noFill/>
          <a:ln>
            <a:noFill/>
          </a:ln>
        </p:spPr>
      </p:pic>
      <p:sp>
        <p:nvSpPr>
          <p:cNvPr id="227" name="Google Shape;227;g3277b82dfb6_0_853"/>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Graph Based ML Modeling</a:t>
            </a:r>
            <a:endParaRPr dirty="0"/>
          </a:p>
        </p:txBody>
      </p:sp>
      <p:sp>
        <p:nvSpPr>
          <p:cNvPr id="228" name="Google Shape;228;g3277b82dfb6_0_853"/>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11</a:t>
            </a:fld>
            <a:endParaRPr/>
          </a:p>
        </p:txBody>
      </p:sp>
      <p:sp>
        <p:nvSpPr>
          <p:cNvPr id="229" name="Google Shape;229;g3277b82dfb6_0_853"/>
          <p:cNvSpPr txBox="1"/>
          <p:nvPr/>
        </p:nvSpPr>
        <p:spPr>
          <a:xfrm>
            <a:off x="467218" y="817701"/>
            <a:ext cx="343189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[Zhang+, ICML’19]</a:t>
            </a:r>
            <a:endParaRPr sz="2000" b="0" i="0" u="none" strike="noStrike" cap="none" dirty="0">
              <a:solidFill>
                <a:srgbClr val="434343"/>
              </a:solidFill>
              <a:latin typeface="Arial"/>
              <a:ea typeface="Arial"/>
              <a:cs typeface="Arial"/>
              <a:sym typeface="Arial"/>
            </a:endParaRPr>
          </a:p>
        </p:txBody>
      </p:sp>
      <p:sp>
        <p:nvSpPr>
          <p:cNvPr id="230" name="Google Shape;230;g3277b82dfb6_0_853"/>
          <p:cNvSpPr txBox="1"/>
          <p:nvPr/>
        </p:nvSpPr>
        <p:spPr>
          <a:xfrm>
            <a:off x="467218" y="2965607"/>
            <a:ext cx="3705184"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[Liu+, TCPMT’24]</a:t>
            </a:r>
            <a:endParaRPr sz="2000" b="0" i="0" u="none" strike="noStrike" cap="none" dirty="0">
              <a:solidFill>
                <a:srgbClr val="434343"/>
              </a:solidFill>
              <a:latin typeface="Arial"/>
              <a:ea typeface="Arial"/>
              <a:cs typeface="Arial"/>
              <a:sym typeface="Arial"/>
            </a:endParaRPr>
          </a:p>
        </p:txBody>
      </p:sp>
      <p:sp>
        <p:nvSpPr>
          <p:cNvPr id="231" name="Google Shape;231;g3277b82dfb6_0_853"/>
          <p:cNvSpPr txBox="1"/>
          <p:nvPr/>
        </p:nvSpPr>
        <p:spPr>
          <a:xfrm>
            <a:off x="467218" y="4850407"/>
            <a:ext cx="362406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a:solidFill>
                  <a:srgbClr val="434343"/>
                </a:solidFill>
                <a:latin typeface="Arial"/>
                <a:ea typeface="Arial"/>
                <a:cs typeface="Arial"/>
                <a:sym typeface="Arial"/>
              </a:rPr>
              <a:t>[Kim+, DAC’24 ]</a:t>
            </a:r>
            <a:endParaRPr sz="2000" b="0" i="0" u="none" strike="noStrike" cap="none">
              <a:solidFill>
                <a:srgbClr val="434343"/>
              </a:solidFill>
              <a:latin typeface="Arial"/>
              <a:ea typeface="Arial"/>
              <a:cs typeface="Arial"/>
              <a:sym typeface="Arial"/>
            </a:endParaRPr>
          </a:p>
        </p:txBody>
      </p:sp>
      <p:cxnSp>
        <p:nvCxnSpPr>
          <p:cNvPr id="232" name="Google Shape;232;g3277b82dfb6_0_853"/>
          <p:cNvCxnSpPr/>
          <p:nvPr/>
        </p:nvCxnSpPr>
        <p:spPr>
          <a:xfrm rot="10800000">
            <a:off x="478373" y="2981094"/>
            <a:ext cx="11003100" cy="0"/>
          </a:xfrm>
          <a:prstGeom prst="straightConnector1">
            <a:avLst/>
          </a:prstGeom>
          <a:noFill/>
          <a:ln w="28575" cap="flat" cmpd="sng">
            <a:solidFill>
              <a:srgbClr val="D55C01"/>
            </a:solidFill>
            <a:prstDash val="solid"/>
            <a:round/>
            <a:headEnd type="none" w="sm" len="sm"/>
            <a:tailEnd type="none" w="sm" len="sm"/>
          </a:ln>
        </p:spPr>
      </p:cxnSp>
      <p:cxnSp>
        <p:nvCxnSpPr>
          <p:cNvPr id="233" name="Google Shape;233;g3277b82dfb6_0_853"/>
          <p:cNvCxnSpPr/>
          <p:nvPr/>
        </p:nvCxnSpPr>
        <p:spPr>
          <a:xfrm rot="10800000">
            <a:off x="478373" y="4850407"/>
            <a:ext cx="11003100" cy="0"/>
          </a:xfrm>
          <a:prstGeom prst="straightConnector1">
            <a:avLst/>
          </a:prstGeom>
          <a:noFill/>
          <a:ln w="28575" cap="flat" cmpd="sng">
            <a:solidFill>
              <a:srgbClr val="D55C01"/>
            </a:solidFill>
            <a:prstDash val="solid"/>
            <a:round/>
            <a:headEnd type="none" w="sm" len="sm"/>
            <a:tailEnd type="none" w="sm" len="sm"/>
          </a:ln>
        </p:spPr>
      </p:cxnSp>
      <p:sp>
        <p:nvSpPr>
          <p:cNvPr id="234" name="Google Shape;234;g3277b82dfb6_0_853"/>
          <p:cNvSpPr txBox="1">
            <a:spLocks noGrp="1"/>
          </p:cNvSpPr>
          <p:nvPr>
            <p:ph type="body" idx="1"/>
          </p:nvPr>
        </p:nvSpPr>
        <p:spPr>
          <a:xfrm>
            <a:off x="5636584" y="1040552"/>
            <a:ext cx="6250500" cy="1864676"/>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rgbClr val="FF6600"/>
              </a:buClr>
              <a:buSzPts val="1800"/>
              <a:buFont typeface="Arial"/>
              <a:buChar char="•"/>
            </a:pPr>
            <a:r>
              <a:rPr lang="en-US" sz="2000" dirty="0">
                <a:solidFill>
                  <a:schemeClr val="dk1"/>
                </a:solidFill>
                <a:sym typeface="Arial"/>
              </a:rPr>
              <a:t>Represents 𝑁-resonator filter as graph</a:t>
            </a:r>
            <a:endParaRPr sz="2000" dirty="0"/>
          </a:p>
          <a:p>
            <a:pPr marL="914400" lvl="1" indent="-342900" algn="l" rtl="0">
              <a:lnSpc>
                <a:spcPct val="100000"/>
              </a:lnSpc>
              <a:spcBef>
                <a:spcPts val="360"/>
              </a:spcBef>
              <a:spcAft>
                <a:spcPts val="0"/>
              </a:spcAft>
              <a:buSzPts val="1800"/>
              <a:buFont typeface="Arial"/>
              <a:buChar char="•"/>
            </a:pPr>
            <a:r>
              <a:rPr lang="en-US" sz="2000" dirty="0">
                <a:solidFill>
                  <a:schemeClr val="dk1"/>
                </a:solidFill>
                <a:sym typeface="Arial"/>
              </a:rPr>
              <a:t>Nodes : resonators (center coordinates, etc. )</a:t>
            </a:r>
            <a:endParaRPr sz="2000" dirty="0"/>
          </a:p>
          <a:p>
            <a:pPr marL="914400" lvl="1" indent="-342900" algn="l" rtl="0">
              <a:lnSpc>
                <a:spcPct val="100000"/>
              </a:lnSpc>
              <a:spcBef>
                <a:spcPts val="360"/>
              </a:spcBef>
              <a:spcAft>
                <a:spcPts val="0"/>
              </a:spcAft>
              <a:buSzPts val="1800"/>
              <a:buFont typeface="Arial"/>
              <a:buChar char="•"/>
            </a:pPr>
            <a:r>
              <a:rPr lang="en-US" sz="2000" dirty="0">
                <a:solidFill>
                  <a:schemeClr val="dk1"/>
                </a:solidFill>
                <a:sym typeface="Arial"/>
              </a:rPr>
              <a:t>Edges: </a:t>
            </a:r>
            <a:r>
              <a:rPr lang="en-US" sz="2000" b="0" i="0" u="none" strike="noStrike" dirty="0">
                <a:sym typeface="Arial"/>
              </a:rPr>
              <a:t>electromagnetic interaction between resonators </a:t>
            </a:r>
          </a:p>
          <a:p>
            <a:pPr indent="-342900">
              <a:buSzPts val="1800"/>
              <a:buFont typeface="Arial"/>
              <a:buChar char="•"/>
            </a:pPr>
            <a:r>
              <a:rPr lang="en-US" sz="2000" dirty="0">
                <a:solidFill>
                  <a:schemeClr val="dk1"/>
                </a:solidFill>
                <a:sym typeface="Arial"/>
              </a:rPr>
              <a:t>GNN model</a:t>
            </a:r>
            <a:endParaRPr sz="2000" dirty="0">
              <a:sym typeface="Arial"/>
            </a:endParaRPr>
          </a:p>
        </p:txBody>
      </p:sp>
      <p:sp>
        <p:nvSpPr>
          <p:cNvPr id="235" name="Google Shape;235;g3277b82dfb6_0_853"/>
          <p:cNvSpPr txBox="1"/>
          <p:nvPr/>
        </p:nvSpPr>
        <p:spPr>
          <a:xfrm>
            <a:off x="5795434" y="3120350"/>
            <a:ext cx="6091650" cy="16152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sym typeface="Arial"/>
              </a:rPr>
              <a:t>Represents </a:t>
            </a:r>
            <a:r>
              <a:rPr lang="en-US" sz="2000" dirty="0">
                <a:solidFill>
                  <a:schemeClr val="dk1"/>
                </a:solidFill>
              </a:rPr>
              <a:t>PCB interconnect (</a:t>
            </a:r>
            <a:r>
              <a:rPr lang="en-US" sz="2000" b="0" i="0" u="none" strike="noStrike" cap="none" dirty="0" err="1">
                <a:solidFill>
                  <a:schemeClr val="dk1"/>
                </a:solidFill>
                <a:sym typeface="Arial"/>
              </a:rPr>
              <a:t>UCIe</a:t>
            </a:r>
            <a:r>
              <a:rPr lang="en-US" sz="2000" b="0" i="0" u="none" strike="noStrike" cap="none" dirty="0">
                <a:solidFill>
                  <a:schemeClr val="dk1"/>
                </a:solidFill>
                <a:sym typeface="Arial"/>
              </a:rPr>
              <a:t>) as graph</a:t>
            </a:r>
          </a:p>
          <a:p>
            <a:pPr marL="914400" lvl="1" indent="-342900">
              <a:spcBef>
                <a:spcPts val="360"/>
              </a:spcBef>
              <a:buClr>
                <a:srgbClr val="FF6600"/>
              </a:buClr>
              <a:buSzPts val="1800"/>
              <a:buFont typeface="Arial"/>
              <a:buChar char="•"/>
            </a:pPr>
            <a:r>
              <a:rPr lang="en-US" sz="2000" dirty="0">
                <a:solidFill>
                  <a:schemeClr val="dk1"/>
                </a:solidFill>
              </a:rPr>
              <a:t>Nodes : each segmentation</a:t>
            </a:r>
            <a:endParaRPr lang="en-US" sz="2000" dirty="0"/>
          </a:p>
          <a:p>
            <a:pPr marL="914400" lvl="1" indent="-342900">
              <a:spcBef>
                <a:spcPts val="360"/>
              </a:spcBef>
              <a:buClr>
                <a:srgbClr val="FF6600"/>
              </a:buClr>
              <a:buSzPts val="1800"/>
              <a:buFont typeface="Arial"/>
              <a:buChar char="•"/>
            </a:pPr>
            <a:r>
              <a:rPr lang="en-US" sz="2000" dirty="0">
                <a:solidFill>
                  <a:schemeClr val="dk1"/>
                </a:solidFill>
              </a:rPr>
              <a:t>Edges: connection between segmentations</a:t>
            </a:r>
            <a:endParaRPr lang="en-US" sz="2000" b="0" i="0" u="none" strike="noStrike" cap="none" dirty="0">
              <a:solidFill>
                <a:schemeClr val="dk1"/>
              </a:solidFill>
              <a:sym typeface="Arial"/>
            </a:endParaRPr>
          </a:p>
          <a:p>
            <a:pPr marL="457200" marR="0" lvl="0" indent="-342900" algn="l" rtl="0">
              <a:lnSpc>
                <a:spcPct val="100000"/>
              </a:lnSpc>
              <a:spcBef>
                <a:spcPts val="360"/>
              </a:spcBef>
              <a:spcAft>
                <a:spcPts val="0"/>
              </a:spcAft>
              <a:buClr>
                <a:srgbClr val="FF6600"/>
              </a:buClr>
              <a:buSzPts val="1800"/>
              <a:buFont typeface="Arial"/>
              <a:buChar char="•"/>
            </a:pPr>
            <a:r>
              <a:rPr lang="en-US" sz="2000" dirty="0">
                <a:solidFill>
                  <a:schemeClr val="dk1"/>
                </a:solidFill>
              </a:rPr>
              <a:t>GNN model</a:t>
            </a:r>
            <a:endParaRPr sz="2000" b="0" i="0" u="none" strike="noStrike" cap="none" dirty="0">
              <a:solidFill>
                <a:schemeClr val="dk1"/>
              </a:solidFill>
              <a:sym typeface="Arial"/>
            </a:endParaRPr>
          </a:p>
        </p:txBody>
      </p:sp>
      <p:sp>
        <p:nvSpPr>
          <p:cNvPr id="236" name="Google Shape;236;g3277b82dfb6_0_853"/>
          <p:cNvSpPr txBox="1"/>
          <p:nvPr/>
        </p:nvSpPr>
        <p:spPr>
          <a:xfrm>
            <a:off x="6347757" y="5250476"/>
            <a:ext cx="5450065" cy="1235963"/>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Represents PCB interconnect as graph</a:t>
            </a:r>
          </a:p>
          <a:p>
            <a:pPr marL="457200" marR="0" lvl="0" indent="-34290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Graph Transformer model</a:t>
            </a:r>
            <a:endParaRPr sz="2800" b="0"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231" grpId="0"/>
      <p:bldP spid="235" grpId="0"/>
      <p:bldP spid="2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3277b82dfb6_0_870"/>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Image Based ML Modeling</a:t>
            </a:r>
            <a:endParaRPr dirty="0"/>
          </a:p>
        </p:txBody>
      </p:sp>
      <p:sp>
        <p:nvSpPr>
          <p:cNvPr id="243" name="Google Shape;243;g3277b82dfb6_0_870"/>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12</a:t>
            </a:fld>
            <a:endParaRPr/>
          </a:p>
        </p:txBody>
      </p:sp>
      <p:sp>
        <p:nvSpPr>
          <p:cNvPr id="244" name="Google Shape;244;g3277b82dfb6_0_870"/>
          <p:cNvSpPr txBox="1"/>
          <p:nvPr/>
        </p:nvSpPr>
        <p:spPr>
          <a:xfrm>
            <a:off x="288327" y="5131120"/>
            <a:ext cx="5402573" cy="1011315"/>
          </a:xfrm>
          <a:prstGeom prst="rect">
            <a:avLst/>
          </a:prstGeom>
          <a:noFill/>
          <a:ln>
            <a:noFill/>
          </a:ln>
        </p:spPr>
        <p:txBody>
          <a:bodyPr spcFirstLastPara="1" wrap="square" lIns="91425" tIns="45700" rIns="91425" bIns="45700" anchor="t" anchorCtr="0">
            <a:noAutofit/>
          </a:bodyPr>
          <a:lstStyle/>
          <a:p>
            <a:pPr marL="457200" marR="0" lvl="2" indent="-347472"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Single-layer layout (pixelated to 18x18) for matching network</a:t>
            </a:r>
            <a:endParaRPr dirty="0"/>
          </a:p>
          <a:p>
            <a:pPr marL="457200" marR="0" lvl="2" indent="-347472"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Deep-CNN model</a:t>
            </a:r>
            <a:endParaRPr sz="2000" b="0" i="0" u="none" strike="noStrike" cap="none" dirty="0">
              <a:solidFill>
                <a:schemeClr val="dk1"/>
              </a:solidFill>
              <a:latin typeface="Arial"/>
              <a:ea typeface="Arial"/>
              <a:cs typeface="Arial"/>
              <a:sym typeface="Arial"/>
            </a:endParaRPr>
          </a:p>
        </p:txBody>
      </p:sp>
      <p:pic>
        <p:nvPicPr>
          <p:cNvPr id="246" name="Google Shape;246;g3277b82dfb6_0_870"/>
          <p:cNvPicPr preferRelativeResize="0"/>
          <p:nvPr/>
        </p:nvPicPr>
        <p:blipFill rotWithShape="1">
          <a:blip r:embed="rId3">
            <a:alphaModFix/>
          </a:blip>
          <a:srcRect b="50804"/>
          <a:stretch/>
        </p:blipFill>
        <p:spPr>
          <a:xfrm>
            <a:off x="810022" y="2566156"/>
            <a:ext cx="4758907" cy="2336559"/>
          </a:xfrm>
          <a:prstGeom prst="rect">
            <a:avLst/>
          </a:prstGeom>
          <a:noFill/>
          <a:ln>
            <a:noFill/>
          </a:ln>
        </p:spPr>
      </p:pic>
      <p:pic>
        <p:nvPicPr>
          <p:cNvPr id="247" name="Google Shape;247;g3277b82dfb6_0_870"/>
          <p:cNvPicPr preferRelativeResize="0"/>
          <p:nvPr/>
        </p:nvPicPr>
        <p:blipFill rotWithShape="1">
          <a:blip r:embed="rId4">
            <a:alphaModFix/>
          </a:blip>
          <a:srcRect/>
          <a:stretch/>
        </p:blipFill>
        <p:spPr>
          <a:xfrm>
            <a:off x="2748748" y="1310369"/>
            <a:ext cx="1128216" cy="1116530"/>
          </a:xfrm>
          <a:prstGeom prst="rect">
            <a:avLst/>
          </a:prstGeom>
          <a:noFill/>
          <a:ln>
            <a:noFill/>
          </a:ln>
        </p:spPr>
      </p:pic>
      <p:pic>
        <p:nvPicPr>
          <p:cNvPr id="248" name="Google Shape;248;g3277b82dfb6_0_870"/>
          <p:cNvPicPr preferRelativeResize="0"/>
          <p:nvPr/>
        </p:nvPicPr>
        <p:blipFill rotWithShape="1">
          <a:blip r:embed="rId5">
            <a:alphaModFix/>
          </a:blip>
          <a:srcRect l="3232" t="5640" b="6778"/>
          <a:stretch/>
        </p:blipFill>
        <p:spPr>
          <a:xfrm>
            <a:off x="6150227" y="2591938"/>
            <a:ext cx="4879501" cy="2128518"/>
          </a:xfrm>
          <a:prstGeom prst="rect">
            <a:avLst/>
          </a:prstGeom>
          <a:noFill/>
          <a:ln>
            <a:noFill/>
          </a:ln>
        </p:spPr>
      </p:pic>
      <p:pic>
        <p:nvPicPr>
          <p:cNvPr id="249" name="Google Shape;249;g3277b82dfb6_0_870"/>
          <p:cNvPicPr preferRelativeResize="0"/>
          <p:nvPr/>
        </p:nvPicPr>
        <p:blipFill rotWithShape="1">
          <a:blip r:embed="rId6">
            <a:alphaModFix/>
          </a:blip>
          <a:srcRect/>
          <a:stretch/>
        </p:blipFill>
        <p:spPr>
          <a:xfrm>
            <a:off x="7356353" y="1402968"/>
            <a:ext cx="3602562" cy="1051145"/>
          </a:xfrm>
          <a:prstGeom prst="rect">
            <a:avLst/>
          </a:prstGeom>
          <a:noFill/>
          <a:ln>
            <a:noFill/>
          </a:ln>
        </p:spPr>
      </p:pic>
      <p:sp>
        <p:nvSpPr>
          <p:cNvPr id="250" name="Google Shape;250;g3277b82dfb6_0_870"/>
          <p:cNvSpPr txBox="1"/>
          <p:nvPr/>
        </p:nvSpPr>
        <p:spPr>
          <a:xfrm>
            <a:off x="5951257" y="5131120"/>
            <a:ext cx="5846566" cy="1611838"/>
          </a:xfrm>
          <a:prstGeom prst="rect">
            <a:avLst/>
          </a:prstGeom>
          <a:noFill/>
          <a:ln>
            <a:noFill/>
          </a:ln>
        </p:spPr>
        <p:txBody>
          <a:bodyPr spcFirstLastPara="1" wrap="square" lIns="91425" tIns="45700" rIns="91425" bIns="45700" anchor="t" anchorCtr="0">
            <a:noAutofit/>
          </a:bodyPr>
          <a:lstStyle/>
          <a:p>
            <a:pPr marL="457200" marR="0" lvl="2" indent="-347472"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Multi-layer layout (pixelated to 3x40x40) for generic impedance transformation network</a:t>
            </a:r>
            <a:endParaRPr dirty="0"/>
          </a:p>
          <a:p>
            <a:pPr marL="457200" marR="0" lvl="2" indent="-347472"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3D-to-2D </a:t>
            </a:r>
            <a:r>
              <a:rPr lang="en-US" sz="2000" b="0" i="0" u="none" strike="noStrike" cap="none" dirty="0" err="1">
                <a:solidFill>
                  <a:schemeClr val="dk1"/>
                </a:solidFill>
                <a:latin typeface="Arial"/>
                <a:ea typeface="Arial"/>
                <a:cs typeface="Arial"/>
                <a:sym typeface="Arial"/>
              </a:rPr>
              <a:t>UNet</a:t>
            </a:r>
            <a:r>
              <a:rPr lang="en-US" sz="2000" b="0" i="0" u="none" strike="noStrike" cap="none" dirty="0">
                <a:solidFill>
                  <a:schemeClr val="dk1"/>
                </a:solidFill>
                <a:latin typeface="Arial"/>
                <a:ea typeface="Arial"/>
                <a:cs typeface="Arial"/>
                <a:sym typeface="Arial"/>
              </a:rPr>
              <a:t> model</a:t>
            </a:r>
            <a:endParaRPr sz="2000" b="0" i="0" u="none" strike="noStrike" cap="none" dirty="0">
              <a:solidFill>
                <a:schemeClr val="dk1"/>
              </a:solidFill>
              <a:latin typeface="Arial"/>
              <a:ea typeface="Arial"/>
              <a:cs typeface="Arial"/>
              <a:sym typeface="Arial"/>
            </a:endParaRPr>
          </a:p>
        </p:txBody>
      </p:sp>
      <p:sp>
        <p:nvSpPr>
          <p:cNvPr id="251" name="Google Shape;251;g3277b82dfb6_0_870"/>
          <p:cNvSpPr txBox="1"/>
          <p:nvPr/>
        </p:nvSpPr>
        <p:spPr>
          <a:xfrm>
            <a:off x="410296" y="937800"/>
            <a:ext cx="289079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[Karahan+, JSSC’23]</a:t>
            </a:r>
            <a:endParaRPr sz="2000" b="0" i="0" u="none" strike="noStrike" cap="none" dirty="0">
              <a:solidFill>
                <a:srgbClr val="434343"/>
              </a:solidFill>
              <a:latin typeface="Arial"/>
              <a:ea typeface="Arial"/>
              <a:cs typeface="Arial"/>
              <a:sym typeface="Arial"/>
            </a:endParaRPr>
          </a:p>
        </p:txBody>
      </p:sp>
      <p:sp>
        <p:nvSpPr>
          <p:cNvPr id="252" name="Google Shape;252;g3277b82dfb6_0_870"/>
          <p:cNvSpPr txBox="1"/>
          <p:nvPr/>
        </p:nvSpPr>
        <p:spPr>
          <a:xfrm>
            <a:off x="5812871" y="937800"/>
            <a:ext cx="289079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[Chae+, ICCAD’24]</a:t>
            </a:r>
            <a:endParaRPr sz="2000" b="0" i="0" u="none" strike="noStrike" cap="none" dirty="0">
              <a:solidFill>
                <a:srgbClr val="434343"/>
              </a:solidFill>
              <a:latin typeface="Arial"/>
              <a:ea typeface="Arial"/>
              <a:cs typeface="Arial"/>
              <a:sym typeface="Arial"/>
            </a:endParaRPr>
          </a:p>
        </p:txBody>
      </p:sp>
      <p:cxnSp>
        <p:nvCxnSpPr>
          <p:cNvPr id="2" name="Google Shape;214;g3277b82dfb6_0_837">
            <a:extLst>
              <a:ext uri="{FF2B5EF4-FFF2-40B4-BE49-F238E27FC236}">
                <a16:creationId xmlns:a16="http://schemas.microsoft.com/office/drawing/2014/main" id="{D0EA0579-A745-674B-3B9C-2CB53B5E509F}"/>
              </a:ext>
            </a:extLst>
          </p:cNvPr>
          <p:cNvCxnSpPr>
            <a:cxnSpLocks/>
          </p:cNvCxnSpPr>
          <p:nvPr/>
        </p:nvCxnSpPr>
        <p:spPr>
          <a:xfrm>
            <a:off x="5812871" y="1032174"/>
            <a:ext cx="0" cy="5175444"/>
          </a:xfrm>
          <a:prstGeom prst="straightConnector1">
            <a:avLst/>
          </a:prstGeom>
          <a:noFill/>
          <a:ln w="28575" cap="flat" cmpd="sng">
            <a:solidFill>
              <a:srgbClr val="D55C01"/>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P spid="25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793D4364-E050-ABC9-145E-0C1432AE7BE6}"/>
            </a:ext>
          </a:extLst>
        </p:cNvPr>
        <p:cNvGrpSpPr/>
        <p:nvPr/>
      </p:nvGrpSpPr>
      <p:grpSpPr>
        <a:xfrm>
          <a:off x="0" y="0"/>
          <a:ext cx="0" cy="0"/>
          <a:chOff x="0" y="0"/>
          <a:chExt cx="0" cy="0"/>
        </a:xfrm>
      </p:grpSpPr>
      <p:sp>
        <p:nvSpPr>
          <p:cNvPr id="257" name="Google Shape;257;g3277b82dfb6_0_885">
            <a:extLst>
              <a:ext uri="{FF2B5EF4-FFF2-40B4-BE49-F238E27FC236}">
                <a16:creationId xmlns:a16="http://schemas.microsoft.com/office/drawing/2014/main" id="{0B0D484D-8AAD-9707-87D3-B90BF10FF26C}"/>
              </a:ext>
            </a:extLst>
          </p:cNvPr>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Modeling: Challenges</a:t>
            </a:r>
            <a:endParaRPr dirty="0"/>
          </a:p>
        </p:txBody>
      </p:sp>
      <p:sp>
        <p:nvSpPr>
          <p:cNvPr id="258" name="Google Shape;258;g3277b82dfb6_0_885">
            <a:extLst>
              <a:ext uri="{FF2B5EF4-FFF2-40B4-BE49-F238E27FC236}">
                <a16:creationId xmlns:a16="http://schemas.microsoft.com/office/drawing/2014/main" id="{0C2CFF45-F99D-5985-8FE7-F45F2732FDAF}"/>
              </a:ext>
            </a:extLst>
          </p:cNvPr>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b="1" dirty="0"/>
              <a:t>Challenge: </a:t>
            </a:r>
            <a:r>
              <a:rPr lang="en-US" dirty="0"/>
              <a:t>Representing solution space</a:t>
            </a:r>
          </a:p>
          <a:p>
            <a:pPr marL="948690" lvl="1">
              <a:buSzPts val="1260"/>
              <a:buFont typeface="Arial" panose="020B0604020202020204" pitchFamily="34" charset="0"/>
              <a:buChar char="›"/>
            </a:pPr>
            <a:r>
              <a:rPr lang="en-US" dirty="0"/>
              <a:t>Tabular: Requires a predefined fixed set of template parameters</a:t>
            </a:r>
          </a:p>
          <a:p>
            <a:pPr marL="948690" lvl="1">
              <a:buSzPts val="1260"/>
              <a:buFont typeface="Arial" panose="020B0604020202020204" pitchFamily="34" charset="0"/>
              <a:buChar char="›"/>
            </a:pPr>
            <a:r>
              <a:rPr lang="en-US" dirty="0"/>
              <a:t>Graph: Faces scalability issues as the trace segmentations increases</a:t>
            </a:r>
          </a:p>
          <a:p>
            <a:pPr marL="948690" lvl="1">
              <a:buSzPts val="1260"/>
              <a:buFont typeface="Arial" panose="020B0604020202020204" pitchFamily="34" charset="0"/>
              <a:buChar char="›"/>
            </a:pPr>
            <a:r>
              <a:rPr lang="en-US" dirty="0"/>
              <a:t>Image: Demands significant computational resources</a:t>
            </a:r>
          </a:p>
          <a:p>
            <a:pPr marL="948690" lvl="1">
              <a:buSzPts val="1260"/>
              <a:buFont typeface="Arial" panose="020B0604020202020204" pitchFamily="34" charset="0"/>
              <a:buChar char="›"/>
            </a:pPr>
            <a:r>
              <a:rPr lang="en-US" dirty="0"/>
              <a:t>Performance comparison is difficult</a:t>
            </a:r>
          </a:p>
          <a:p>
            <a:pPr marL="948690" lvl="1">
              <a:buSzPts val="1260"/>
              <a:buFont typeface="Arial" panose="020B0604020202020204" pitchFamily="34" charset="0"/>
              <a:buChar char="›"/>
            </a:pPr>
            <a:endParaRPr lang="en-US" dirty="0"/>
          </a:p>
          <a:p>
            <a:pPr marL="457200" lvl="0" indent="-308610" algn="l" rtl="0">
              <a:lnSpc>
                <a:spcPct val="100000"/>
              </a:lnSpc>
              <a:spcBef>
                <a:spcPts val="360"/>
              </a:spcBef>
              <a:spcAft>
                <a:spcPts val="0"/>
              </a:spcAft>
              <a:buSzPts val="1260"/>
              <a:buChar char="⧫"/>
            </a:pPr>
            <a:r>
              <a:rPr lang="en-US" b="1" dirty="0"/>
              <a:t>Challenge</a:t>
            </a:r>
            <a:r>
              <a:rPr lang="en-US" dirty="0"/>
              <a:t>: Quality and quantity of the dataset </a:t>
            </a:r>
          </a:p>
          <a:p>
            <a:pPr lvl="1"/>
            <a:r>
              <a:rPr lang="en-US" dirty="0"/>
              <a:t>Limited open datasets: NDA constraints from semiconductor foundries limits open-source RFIC datasets</a:t>
            </a:r>
          </a:p>
          <a:p>
            <a:pPr lvl="1"/>
            <a:r>
              <a:rPr lang="en-US" dirty="0"/>
              <a:t>Costly dataset generation: Training datasets rely on expensive and time-consuming EM simulations</a:t>
            </a:r>
          </a:p>
          <a:p>
            <a:pPr marL="948690" lvl="1">
              <a:buSzPts val="1260"/>
              <a:buFont typeface="Arial" panose="020B0604020202020204" pitchFamily="34" charset="0"/>
              <a:buChar char="›"/>
            </a:pPr>
            <a:endParaRPr lang="en-US" dirty="0"/>
          </a:p>
          <a:p>
            <a:pPr>
              <a:buFont typeface="Arial"/>
              <a:buChar char="⧫"/>
            </a:pPr>
            <a:endParaRPr lang="en-US" dirty="0"/>
          </a:p>
          <a:p>
            <a:pPr marL="148590" lvl="0" indent="0" algn="l" rtl="0">
              <a:lnSpc>
                <a:spcPct val="100000"/>
              </a:lnSpc>
              <a:spcBef>
                <a:spcPts val="360"/>
              </a:spcBef>
              <a:spcAft>
                <a:spcPts val="0"/>
              </a:spcAft>
              <a:buSzPts val="1260"/>
              <a:buNone/>
            </a:pPr>
            <a:endParaRPr lang="en-US" dirty="0"/>
          </a:p>
        </p:txBody>
      </p:sp>
      <p:sp>
        <p:nvSpPr>
          <p:cNvPr id="259" name="Google Shape;259;g3277b82dfb6_0_885">
            <a:extLst>
              <a:ext uri="{FF2B5EF4-FFF2-40B4-BE49-F238E27FC236}">
                <a16:creationId xmlns:a16="http://schemas.microsoft.com/office/drawing/2014/main" id="{6A09A316-A1F8-AD92-D80B-FCB05531B44A}"/>
              </a:ext>
            </a:extLst>
          </p:cNvPr>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13</a:t>
            </a:fld>
            <a:endParaRPr/>
          </a:p>
        </p:txBody>
      </p:sp>
    </p:spTree>
    <p:extLst>
      <p:ext uri="{BB962C8B-B14F-4D97-AF65-F5344CB8AC3E}">
        <p14:creationId xmlns:p14="http://schemas.microsoft.com/office/powerpoint/2010/main" val="321639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E4641B17-8BC5-9727-3B35-6431A68CD54A}"/>
            </a:ext>
          </a:extLst>
        </p:cNvPr>
        <p:cNvGrpSpPr/>
        <p:nvPr/>
      </p:nvGrpSpPr>
      <p:grpSpPr>
        <a:xfrm>
          <a:off x="0" y="0"/>
          <a:ext cx="0" cy="0"/>
          <a:chOff x="0" y="0"/>
          <a:chExt cx="0" cy="0"/>
        </a:xfrm>
      </p:grpSpPr>
      <p:sp>
        <p:nvSpPr>
          <p:cNvPr id="257" name="Google Shape;257;g3277b82dfb6_0_885">
            <a:extLst>
              <a:ext uri="{FF2B5EF4-FFF2-40B4-BE49-F238E27FC236}">
                <a16:creationId xmlns:a16="http://schemas.microsoft.com/office/drawing/2014/main" id="{237FF98A-BD56-35BA-072F-6722D505B44F}"/>
              </a:ext>
            </a:extLst>
          </p:cNvPr>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Modeling: Future Directions</a:t>
            </a:r>
            <a:endParaRPr dirty="0"/>
          </a:p>
        </p:txBody>
      </p:sp>
      <p:sp>
        <p:nvSpPr>
          <p:cNvPr id="258" name="Google Shape;258;g3277b82dfb6_0_885">
            <a:extLst>
              <a:ext uri="{FF2B5EF4-FFF2-40B4-BE49-F238E27FC236}">
                <a16:creationId xmlns:a16="http://schemas.microsoft.com/office/drawing/2014/main" id="{3B631806-EDDD-0635-53EC-657D167FD5D5}"/>
              </a:ext>
            </a:extLst>
          </p:cNvPr>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r>
              <a:rPr lang="en-US" b="1" dirty="0"/>
              <a:t>Current Key Contributions: </a:t>
            </a:r>
            <a:r>
              <a:rPr lang="en-US" dirty="0"/>
              <a:t>Physics-augmented ML modeling</a:t>
            </a:r>
          </a:p>
          <a:p>
            <a:pPr lvl="1"/>
            <a:r>
              <a:rPr lang="en-US" dirty="0"/>
              <a:t>Reduce data dependency by integrating physical knowledge with ML</a:t>
            </a:r>
          </a:p>
          <a:p>
            <a:pPr lvl="1"/>
            <a:endParaRPr lang="en-US" dirty="0"/>
          </a:p>
          <a:p>
            <a:pPr lvl="1"/>
            <a:r>
              <a:rPr lang="en-US" dirty="0"/>
              <a:t>Causality Enforcement Layer : </a:t>
            </a:r>
            <a:endParaRPr lang="en-US" sz="2800" dirty="0"/>
          </a:p>
          <a:p>
            <a:pPr lvl="1" algn="l" rtl="0">
              <a:lnSpc>
                <a:spcPct val="100000"/>
              </a:lnSpc>
              <a:spcBef>
                <a:spcPts val="360"/>
              </a:spcBef>
              <a:spcAft>
                <a:spcPts val="0"/>
              </a:spcAft>
              <a:buSzPts val="1800"/>
              <a:buFont typeface="Arial" panose="020B0604020202020204" pitchFamily="34" charset="0"/>
              <a:buChar char="›"/>
            </a:pPr>
            <a:r>
              <a:rPr lang="en-US" dirty="0"/>
              <a:t>Passivity Enforcement Layer: </a:t>
            </a:r>
          </a:p>
          <a:p>
            <a:pPr marL="1143000" lvl="2" indent="0" algn="l" rtl="0">
              <a:lnSpc>
                <a:spcPct val="100000"/>
              </a:lnSpc>
              <a:spcBef>
                <a:spcPts val="360"/>
              </a:spcBef>
              <a:spcAft>
                <a:spcPts val="0"/>
              </a:spcAft>
              <a:buSzPts val="1800"/>
              <a:buNone/>
            </a:pPr>
            <a:endParaRPr lang="en-US" dirty="0"/>
          </a:p>
          <a:p>
            <a:pPr lvl="1" algn="l" rtl="0">
              <a:lnSpc>
                <a:spcPct val="100000"/>
              </a:lnSpc>
              <a:spcBef>
                <a:spcPts val="360"/>
              </a:spcBef>
              <a:spcAft>
                <a:spcPts val="0"/>
              </a:spcAft>
              <a:buSzPts val="1800"/>
              <a:buFont typeface="Arial" panose="020B0604020202020204" pitchFamily="34" charset="0"/>
              <a:buChar char="›"/>
            </a:pPr>
            <a:r>
              <a:rPr lang="en-US" dirty="0"/>
              <a:t>Kramer-</a:t>
            </a:r>
            <a:r>
              <a:rPr lang="en-US" dirty="0" err="1"/>
              <a:t>Kronig</a:t>
            </a:r>
            <a:r>
              <a:rPr lang="en-US" dirty="0"/>
              <a:t> Compensation Layer: </a:t>
            </a:r>
          </a:p>
          <a:p>
            <a:pPr marL="685800" lvl="0" indent="-457200" algn="l" rtl="0">
              <a:lnSpc>
                <a:spcPct val="100000"/>
              </a:lnSpc>
              <a:spcBef>
                <a:spcPts val="360"/>
              </a:spcBef>
              <a:spcAft>
                <a:spcPts val="0"/>
              </a:spcAft>
              <a:buSzPts val="1260"/>
              <a:buFont typeface="Arial" panose="020B0604020202020204" pitchFamily="34" charset="0"/>
              <a:buChar char="›"/>
            </a:pPr>
            <a:endParaRPr lang="en-US" sz="1400" dirty="0"/>
          </a:p>
          <a:p>
            <a:pPr marL="457200" lvl="0" indent="-308610" algn="l" rtl="0">
              <a:lnSpc>
                <a:spcPct val="100000"/>
              </a:lnSpc>
              <a:spcBef>
                <a:spcPts val="360"/>
              </a:spcBef>
              <a:spcAft>
                <a:spcPts val="0"/>
              </a:spcAft>
              <a:buSzPts val="1260"/>
              <a:buChar char="⧫"/>
            </a:pPr>
            <a:r>
              <a:rPr lang="en-US" b="1" dirty="0"/>
              <a:t>Future Directions:</a:t>
            </a:r>
            <a:endParaRPr lang="en-US" dirty="0"/>
          </a:p>
          <a:p>
            <a:pPr lvl="1" algn="l" rtl="0">
              <a:lnSpc>
                <a:spcPct val="100000"/>
              </a:lnSpc>
              <a:spcBef>
                <a:spcPts val="360"/>
              </a:spcBef>
              <a:spcAft>
                <a:spcPts val="0"/>
              </a:spcAft>
              <a:buSzPts val="1800"/>
              <a:buFont typeface="Arial" panose="020B0604020202020204" pitchFamily="34" charset="0"/>
              <a:buChar char="›"/>
            </a:pPr>
            <a:r>
              <a:rPr lang="en-US" dirty="0"/>
              <a:t>Further exploration of methods to embed physical law into ML model </a:t>
            </a:r>
          </a:p>
          <a:p>
            <a:pPr lvl="1" algn="l" rtl="0">
              <a:lnSpc>
                <a:spcPct val="100000"/>
              </a:lnSpc>
              <a:spcBef>
                <a:spcPts val="360"/>
              </a:spcBef>
              <a:spcAft>
                <a:spcPts val="0"/>
              </a:spcAft>
              <a:buSzPts val="1800"/>
              <a:buFont typeface="Arial" panose="020B0604020202020204" pitchFamily="34" charset="0"/>
              <a:buChar char="›"/>
            </a:pPr>
            <a:r>
              <a:rPr lang="en-US" dirty="0"/>
              <a:t>Use of fast solvers with optimal complexity and transfer learning for technology-agnostic applications</a:t>
            </a:r>
          </a:p>
          <a:p>
            <a:pPr lvl="1" algn="l" rtl="0">
              <a:lnSpc>
                <a:spcPct val="100000"/>
              </a:lnSpc>
              <a:spcBef>
                <a:spcPts val="360"/>
              </a:spcBef>
              <a:spcAft>
                <a:spcPts val="0"/>
              </a:spcAft>
              <a:buSzPts val="1800"/>
              <a:buFont typeface="Arial" panose="020B0604020202020204" pitchFamily="34" charset="0"/>
              <a:buChar char="›"/>
            </a:pPr>
            <a:r>
              <a:rPr lang="en-US" dirty="0"/>
              <a:t>Development of open-source datasets</a:t>
            </a:r>
          </a:p>
          <a:p>
            <a:pPr marL="914400" lvl="1" indent="-228600" algn="l" rtl="0">
              <a:lnSpc>
                <a:spcPct val="100000"/>
              </a:lnSpc>
              <a:spcBef>
                <a:spcPts val="360"/>
              </a:spcBef>
              <a:spcAft>
                <a:spcPts val="0"/>
              </a:spcAft>
              <a:buSzPts val="1800"/>
              <a:buNone/>
            </a:pPr>
            <a:endParaRPr lang="en-US" dirty="0"/>
          </a:p>
          <a:p>
            <a:pPr marL="457200" lvl="0" indent="-228600" algn="l" rtl="0">
              <a:lnSpc>
                <a:spcPct val="100000"/>
              </a:lnSpc>
              <a:spcBef>
                <a:spcPts val="360"/>
              </a:spcBef>
              <a:spcAft>
                <a:spcPts val="0"/>
              </a:spcAft>
              <a:buSzPts val="1260"/>
              <a:buNone/>
            </a:pPr>
            <a:endParaRPr lang="en-US" dirty="0"/>
          </a:p>
          <a:p>
            <a:pPr marL="148590" lvl="0" indent="0" algn="l" rtl="0">
              <a:lnSpc>
                <a:spcPct val="100000"/>
              </a:lnSpc>
              <a:spcBef>
                <a:spcPts val="360"/>
              </a:spcBef>
              <a:spcAft>
                <a:spcPts val="0"/>
              </a:spcAft>
              <a:buSzPts val="1260"/>
              <a:buNone/>
            </a:pPr>
            <a:endParaRPr lang="en-US" dirty="0"/>
          </a:p>
        </p:txBody>
      </p:sp>
      <p:sp>
        <p:nvSpPr>
          <p:cNvPr id="259" name="Google Shape;259;g3277b82dfb6_0_885">
            <a:extLst>
              <a:ext uri="{FF2B5EF4-FFF2-40B4-BE49-F238E27FC236}">
                <a16:creationId xmlns:a16="http://schemas.microsoft.com/office/drawing/2014/main" id="{FDDBB861-9027-D792-A1C8-0F2C3069FDFF}"/>
              </a:ext>
            </a:extLst>
          </p:cNvPr>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14</a:t>
            </a:fld>
            <a:endParaRPr/>
          </a:p>
        </p:txBody>
      </p:sp>
      <p:pic>
        <p:nvPicPr>
          <p:cNvPr id="2" name="Google Shape;267;g3277b82dfb6_0_891">
            <a:extLst>
              <a:ext uri="{FF2B5EF4-FFF2-40B4-BE49-F238E27FC236}">
                <a16:creationId xmlns:a16="http://schemas.microsoft.com/office/drawing/2014/main" id="{D731EAEA-7B06-2B08-F32D-127A58CD96BC}"/>
              </a:ext>
            </a:extLst>
          </p:cNvPr>
          <p:cNvPicPr preferRelativeResize="0"/>
          <p:nvPr/>
        </p:nvPicPr>
        <p:blipFill rotWithShape="1">
          <a:blip r:embed="rId3">
            <a:alphaModFix/>
          </a:blip>
          <a:srcRect t="24698" r="15323" b="-3783"/>
          <a:stretch/>
        </p:blipFill>
        <p:spPr>
          <a:xfrm>
            <a:off x="6524874" y="2414168"/>
            <a:ext cx="3594563" cy="371291"/>
          </a:xfrm>
          <a:prstGeom prst="rect">
            <a:avLst/>
          </a:prstGeom>
          <a:noFill/>
          <a:ln>
            <a:noFill/>
          </a:ln>
        </p:spPr>
      </p:pic>
      <p:sp>
        <p:nvSpPr>
          <p:cNvPr id="3" name="Google Shape;269;g3277b82dfb6_0_891">
            <a:extLst>
              <a:ext uri="{FF2B5EF4-FFF2-40B4-BE49-F238E27FC236}">
                <a16:creationId xmlns:a16="http://schemas.microsoft.com/office/drawing/2014/main" id="{467D912B-4631-55D6-2033-30586846985C}"/>
              </a:ext>
            </a:extLst>
          </p:cNvPr>
          <p:cNvSpPr txBox="1"/>
          <p:nvPr/>
        </p:nvSpPr>
        <p:spPr>
          <a:xfrm>
            <a:off x="1842421" y="1906152"/>
            <a:ext cx="310209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[Torun+, TMTT’20]</a:t>
            </a:r>
            <a:endParaRPr sz="2000" b="0" i="0" u="none" strike="noStrike" cap="none" dirty="0">
              <a:solidFill>
                <a:srgbClr val="434343"/>
              </a:solidFill>
              <a:latin typeface="Arial"/>
              <a:ea typeface="Arial"/>
              <a:cs typeface="Arial"/>
              <a:sym typeface="Arial"/>
            </a:endParaRPr>
          </a:p>
        </p:txBody>
      </p:sp>
      <p:sp>
        <p:nvSpPr>
          <p:cNvPr id="5" name="Google Shape;271;g3277b82dfb6_0_891">
            <a:extLst>
              <a:ext uri="{FF2B5EF4-FFF2-40B4-BE49-F238E27FC236}">
                <a16:creationId xmlns:a16="http://schemas.microsoft.com/office/drawing/2014/main" id="{0783774E-F715-6818-40AA-7C990C69818D}"/>
              </a:ext>
            </a:extLst>
          </p:cNvPr>
          <p:cNvSpPr txBox="1"/>
          <p:nvPr/>
        </p:nvSpPr>
        <p:spPr>
          <a:xfrm>
            <a:off x="4096123" y="1906152"/>
            <a:ext cx="261568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[Chae+, ICCAD’24]</a:t>
            </a:r>
            <a:endParaRPr sz="2000" b="0" i="0" u="none" strike="noStrike" cap="none" dirty="0">
              <a:solidFill>
                <a:srgbClr val="434343"/>
              </a:solidFill>
              <a:latin typeface="Arial"/>
              <a:ea typeface="Arial"/>
              <a:cs typeface="Arial"/>
              <a:sym typeface="Arial"/>
            </a:endParaRPr>
          </a:p>
        </p:txBody>
      </p:sp>
      <p:pic>
        <p:nvPicPr>
          <p:cNvPr id="7" name="Google Shape;273;g3277b82dfb6_0_891">
            <a:extLst>
              <a:ext uri="{FF2B5EF4-FFF2-40B4-BE49-F238E27FC236}">
                <a16:creationId xmlns:a16="http://schemas.microsoft.com/office/drawing/2014/main" id="{B5CA28D6-C5AE-0A95-AA38-B0DD0C848547}"/>
              </a:ext>
            </a:extLst>
          </p:cNvPr>
          <p:cNvPicPr preferRelativeResize="0"/>
          <p:nvPr/>
        </p:nvPicPr>
        <p:blipFill rotWithShape="1">
          <a:blip r:embed="rId4">
            <a:alphaModFix/>
          </a:blip>
          <a:srcRect/>
          <a:stretch/>
        </p:blipFill>
        <p:spPr>
          <a:xfrm>
            <a:off x="6524874" y="3459444"/>
            <a:ext cx="4245022" cy="441988"/>
          </a:xfrm>
          <a:prstGeom prst="rect">
            <a:avLst/>
          </a:prstGeom>
          <a:noFill/>
          <a:ln>
            <a:noFill/>
          </a:ln>
        </p:spPr>
      </p:pic>
      <p:grpSp>
        <p:nvGrpSpPr>
          <p:cNvPr id="9" name="Group 8">
            <a:extLst>
              <a:ext uri="{FF2B5EF4-FFF2-40B4-BE49-F238E27FC236}">
                <a16:creationId xmlns:a16="http://schemas.microsoft.com/office/drawing/2014/main" id="{A219EAF1-7E44-CA47-4624-FE51C1FCA0FC}"/>
              </a:ext>
            </a:extLst>
          </p:cNvPr>
          <p:cNvGrpSpPr/>
          <p:nvPr/>
        </p:nvGrpSpPr>
        <p:grpSpPr>
          <a:xfrm>
            <a:off x="7731125" y="2732902"/>
            <a:ext cx="1458909" cy="827160"/>
            <a:chOff x="7731125" y="2732902"/>
            <a:chExt cx="1458909" cy="827160"/>
          </a:xfrm>
        </p:grpSpPr>
        <p:sp>
          <p:nvSpPr>
            <p:cNvPr id="6" name="Google Shape;272;g3277b82dfb6_0_891">
              <a:extLst>
                <a:ext uri="{FF2B5EF4-FFF2-40B4-BE49-F238E27FC236}">
                  <a16:creationId xmlns:a16="http://schemas.microsoft.com/office/drawing/2014/main" id="{369798DE-A708-0898-F795-64BC6A702FA7}"/>
                </a:ext>
              </a:extLst>
            </p:cNvPr>
            <p:cNvSpPr txBox="1"/>
            <p:nvPr/>
          </p:nvSpPr>
          <p:spPr>
            <a:xfrm>
              <a:off x="7828634" y="2732902"/>
              <a:ext cx="1361400" cy="77910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
          <p:nvSpPr>
            <p:cNvPr id="8" name="Rectangle 7">
              <a:extLst>
                <a:ext uri="{FF2B5EF4-FFF2-40B4-BE49-F238E27FC236}">
                  <a16:creationId xmlns:a16="http://schemas.microsoft.com/office/drawing/2014/main" id="{EE3FB27F-EEBF-1CE0-1165-FD51D532B12F}"/>
                </a:ext>
              </a:extLst>
            </p:cNvPr>
            <p:cNvSpPr/>
            <p:nvPr/>
          </p:nvSpPr>
          <p:spPr>
            <a:xfrm>
              <a:off x="7731125" y="3392206"/>
              <a:ext cx="533400" cy="1678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926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 name="Picture 4">
            <a:extLst>
              <a:ext uri="{FF2B5EF4-FFF2-40B4-BE49-F238E27FC236}">
                <a16:creationId xmlns:a16="http://schemas.microsoft.com/office/drawing/2014/main" id="{05B0CCA5-D622-DC9E-9162-572EA4C28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794" y="1264091"/>
            <a:ext cx="5897581" cy="2183805"/>
          </a:xfrm>
          <a:prstGeom prst="rect">
            <a:avLst/>
          </a:prstGeom>
          <a:noFill/>
          <a:extLst>
            <a:ext uri="{909E8E84-426E-40DD-AFC4-6F175D3DCCD1}">
              <a14:hiddenFill xmlns:a14="http://schemas.microsoft.com/office/drawing/2010/main">
                <a:solidFill>
                  <a:srgbClr val="FFFFFF"/>
                </a:solidFill>
              </a14:hiddenFill>
            </a:ext>
          </a:extLst>
        </p:spPr>
      </p:pic>
      <p:sp>
        <p:nvSpPr>
          <p:cNvPr id="285" name="Google Shape;285;g3277b82dfb6_0_910"/>
          <p:cNvSpPr txBox="1"/>
          <p:nvPr/>
        </p:nvSpPr>
        <p:spPr>
          <a:xfrm>
            <a:off x="504690" y="3713107"/>
            <a:ext cx="5734500" cy="2185800"/>
          </a:xfrm>
          <a:prstGeom prst="rect">
            <a:avLst/>
          </a:prstGeom>
          <a:noFill/>
          <a:ln>
            <a:noFill/>
          </a:ln>
        </p:spPr>
        <p:txBody>
          <a:bodyPr spcFirstLastPara="1" wrap="square" lIns="91425" tIns="45700" rIns="91425" bIns="45700" anchor="t" anchorCtr="0">
            <a:spAutoFit/>
          </a:bodyPr>
          <a:lstStyle/>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Computationally expensive simulations </a:t>
            </a:r>
            <a:endParaRPr sz="22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Iterative</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Heuristically-constrained</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High entry barriers for new designers</a:t>
            </a:r>
            <a:endParaRPr/>
          </a:p>
        </p:txBody>
      </p:sp>
      <p:sp>
        <p:nvSpPr>
          <p:cNvPr id="286" name="Google Shape;286;g3277b82dfb6_0_910"/>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RFIC Passive Design Flow</a:t>
            </a:r>
            <a:endParaRPr dirty="0"/>
          </a:p>
        </p:txBody>
      </p:sp>
      <p:pic>
        <p:nvPicPr>
          <p:cNvPr id="287" name="Google Shape;287;g3277b82dfb6_0_910" descr="A black background with a black square&#10;&#10;Description automatically generated with medium confidence"/>
          <p:cNvPicPr preferRelativeResize="0"/>
          <p:nvPr/>
        </p:nvPicPr>
        <p:blipFill rotWithShape="1">
          <a:blip r:embed="rId4">
            <a:alphaModFix/>
          </a:blip>
          <a:srcRect b="13659"/>
          <a:stretch/>
        </p:blipFill>
        <p:spPr>
          <a:xfrm>
            <a:off x="506323" y="3784351"/>
            <a:ext cx="430426" cy="371642"/>
          </a:xfrm>
          <a:prstGeom prst="rect">
            <a:avLst/>
          </a:prstGeom>
          <a:noFill/>
          <a:ln>
            <a:noFill/>
          </a:ln>
        </p:spPr>
      </p:pic>
      <p:pic>
        <p:nvPicPr>
          <p:cNvPr id="288" name="Google Shape;288;g3277b82dfb6_0_910" descr="A black background with a black square&#10;&#10;Description automatically generated with medium confidence"/>
          <p:cNvPicPr preferRelativeResize="0"/>
          <p:nvPr/>
        </p:nvPicPr>
        <p:blipFill rotWithShape="1">
          <a:blip r:embed="rId4">
            <a:alphaModFix/>
          </a:blip>
          <a:srcRect b="13659"/>
          <a:stretch/>
        </p:blipFill>
        <p:spPr>
          <a:xfrm>
            <a:off x="506323" y="4389142"/>
            <a:ext cx="430426" cy="371642"/>
          </a:xfrm>
          <a:prstGeom prst="rect">
            <a:avLst/>
          </a:prstGeom>
          <a:noFill/>
          <a:ln>
            <a:noFill/>
          </a:ln>
        </p:spPr>
      </p:pic>
      <p:sp>
        <p:nvSpPr>
          <p:cNvPr id="289" name="Google Shape;289;g3277b82dfb6_0_910"/>
          <p:cNvSpPr txBox="1"/>
          <p:nvPr/>
        </p:nvSpPr>
        <p:spPr>
          <a:xfrm>
            <a:off x="6224172" y="3713107"/>
            <a:ext cx="5934600" cy="2267247"/>
          </a:xfrm>
          <a:prstGeom prst="rect">
            <a:avLst/>
          </a:prstGeom>
          <a:noFill/>
          <a:ln>
            <a:noFill/>
          </a:ln>
        </p:spPr>
        <p:txBody>
          <a:bodyPr spcFirstLastPara="1" wrap="square" lIns="91425" tIns="45700" rIns="91425" bIns="45700" anchor="t" anchorCtr="0">
            <a:spAutoFit/>
          </a:bodyPr>
          <a:lstStyle/>
          <a:p>
            <a:pPr marL="88900" lvl="0">
              <a:spcBef>
                <a:spcPts val="360"/>
              </a:spcBef>
            </a:pPr>
            <a:r>
              <a:rPr lang="en-US" sz="2200" b="0" i="0" u="none" strike="noStrike" cap="none" dirty="0">
                <a:solidFill>
                  <a:schemeClr val="dk1"/>
                </a:solidFill>
                <a:latin typeface="Arial"/>
                <a:ea typeface="Arial"/>
                <a:cs typeface="Arial"/>
                <a:sym typeface="Arial"/>
              </a:rPr>
              <a:t>     </a:t>
            </a:r>
            <a:r>
              <a:rPr lang="en-US" sz="2200" dirty="0">
                <a:solidFill>
                  <a:schemeClr val="dk1"/>
                </a:solidFill>
              </a:rPr>
              <a:t>Fast</a:t>
            </a:r>
            <a:r>
              <a:rPr lang="en-US" sz="2200" b="0" i="0" u="none" strike="noStrike" cap="none" dirty="0">
                <a:solidFill>
                  <a:schemeClr val="dk1"/>
                </a:solidFill>
                <a:latin typeface="Arial"/>
                <a:ea typeface="Arial"/>
                <a:cs typeface="Arial"/>
                <a:sym typeface="Arial"/>
              </a:rPr>
              <a:t> evaluation utilizing ML models</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dirty="0">
                <a:solidFill>
                  <a:schemeClr val="dk1"/>
                </a:solidFill>
              </a:rPr>
              <a:t>     A</a:t>
            </a:r>
            <a:r>
              <a:rPr lang="en-US" sz="2200" b="0" i="0" u="none" strike="noStrike" cap="none" dirty="0">
                <a:solidFill>
                  <a:schemeClr val="dk1"/>
                </a:solidFill>
                <a:latin typeface="Arial"/>
                <a:ea typeface="Arial"/>
                <a:cs typeface="Arial"/>
                <a:sym typeface="Arial"/>
              </a:rPr>
              <a:t>utomated</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Non-intuitive and beyond human</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Lowered entry barriers for new designers</a:t>
            </a:r>
            <a:endParaRPr sz="2000" b="0" i="0" u="none" strike="noStrike" cap="none" dirty="0">
              <a:solidFill>
                <a:srgbClr val="000000"/>
              </a:solidFill>
              <a:latin typeface="Arial"/>
              <a:ea typeface="Arial"/>
              <a:cs typeface="Arial"/>
              <a:sym typeface="Arial"/>
            </a:endParaRPr>
          </a:p>
        </p:txBody>
      </p:sp>
      <p:cxnSp>
        <p:nvCxnSpPr>
          <p:cNvPr id="290" name="Google Shape;290;g3277b82dfb6_0_910"/>
          <p:cNvCxnSpPr/>
          <p:nvPr/>
        </p:nvCxnSpPr>
        <p:spPr>
          <a:xfrm>
            <a:off x="5997650" y="1299498"/>
            <a:ext cx="0" cy="4683000"/>
          </a:xfrm>
          <a:prstGeom prst="straightConnector1">
            <a:avLst/>
          </a:prstGeom>
          <a:noFill/>
          <a:ln w="28575" cap="flat" cmpd="sng">
            <a:solidFill>
              <a:srgbClr val="D55C01"/>
            </a:solidFill>
            <a:prstDash val="solid"/>
            <a:round/>
            <a:headEnd type="none" w="sm" len="sm"/>
            <a:tailEnd type="none" w="sm" len="sm"/>
          </a:ln>
        </p:spPr>
      </p:cxnSp>
      <p:pic>
        <p:nvPicPr>
          <p:cNvPr id="291" name="Google Shape;291;g3277b82dfb6_0_910"/>
          <p:cNvPicPr preferRelativeResize="0"/>
          <p:nvPr/>
        </p:nvPicPr>
        <p:blipFill rotWithShape="1">
          <a:blip r:embed="rId5">
            <a:alphaModFix/>
          </a:blip>
          <a:srcRect b="13822"/>
          <a:stretch/>
        </p:blipFill>
        <p:spPr>
          <a:xfrm>
            <a:off x="6232632" y="3827089"/>
            <a:ext cx="431261" cy="371642"/>
          </a:xfrm>
          <a:prstGeom prst="rect">
            <a:avLst/>
          </a:prstGeom>
          <a:noFill/>
          <a:ln>
            <a:noFill/>
          </a:ln>
        </p:spPr>
      </p:pic>
      <p:pic>
        <p:nvPicPr>
          <p:cNvPr id="292" name="Google Shape;292;g3277b82dfb6_0_910"/>
          <p:cNvPicPr preferRelativeResize="0"/>
          <p:nvPr/>
        </p:nvPicPr>
        <p:blipFill rotWithShape="1">
          <a:blip r:embed="rId5">
            <a:alphaModFix/>
          </a:blip>
          <a:srcRect b="13822"/>
          <a:stretch/>
        </p:blipFill>
        <p:spPr>
          <a:xfrm>
            <a:off x="6232632" y="4993933"/>
            <a:ext cx="431261" cy="371642"/>
          </a:xfrm>
          <a:prstGeom prst="rect">
            <a:avLst/>
          </a:prstGeom>
          <a:noFill/>
          <a:ln>
            <a:noFill/>
          </a:ln>
        </p:spPr>
      </p:pic>
      <p:pic>
        <p:nvPicPr>
          <p:cNvPr id="293" name="Google Shape;293;g3277b82dfb6_0_910"/>
          <p:cNvPicPr preferRelativeResize="0"/>
          <p:nvPr/>
        </p:nvPicPr>
        <p:blipFill rotWithShape="1">
          <a:blip r:embed="rId6">
            <a:alphaModFix/>
          </a:blip>
          <a:srcRect/>
          <a:stretch/>
        </p:blipFill>
        <p:spPr>
          <a:xfrm>
            <a:off x="463644" y="1299498"/>
            <a:ext cx="5515158" cy="2183854"/>
          </a:xfrm>
          <a:prstGeom prst="rect">
            <a:avLst/>
          </a:prstGeom>
          <a:noFill/>
          <a:ln>
            <a:noFill/>
          </a:ln>
        </p:spPr>
      </p:pic>
      <p:pic>
        <p:nvPicPr>
          <p:cNvPr id="295" name="Google Shape;295;g3277b82dfb6_0_910" descr="A black background with a black square&#10;&#10;Description automatically generated with medium confidence"/>
          <p:cNvPicPr preferRelativeResize="0"/>
          <p:nvPr/>
        </p:nvPicPr>
        <p:blipFill rotWithShape="1">
          <a:blip r:embed="rId4">
            <a:alphaModFix/>
          </a:blip>
          <a:srcRect b="13659"/>
          <a:stretch/>
        </p:blipFill>
        <p:spPr>
          <a:xfrm>
            <a:off x="506323" y="4993933"/>
            <a:ext cx="430426" cy="371642"/>
          </a:xfrm>
          <a:prstGeom prst="rect">
            <a:avLst/>
          </a:prstGeom>
          <a:noFill/>
          <a:ln>
            <a:noFill/>
          </a:ln>
        </p:spPr>
      </p:pic>
      <p:pic>
        <p:nvPicPr>
          <p:cNvPr id="296" name="Google Shape;296;g3277b82dfb6_0_910"/>
          <p:cNvPicPr preferRelativeResize="0"/>
          <p:nvPr/>
        </p:nvPicPr>
        <p:blipFill rotWithShape="1">
          <a:blip r:embed="rId5">
            <a:alphaModFix/>
          </a:blip>
          <a:srcRect b="13822"/>
          <a:stretch/>
        </p:blipFill>
        <p:spPr>
          <a:xfrm>
            <a:off x="6232632" y="4410511"/>
            <a:ext cx="431261" cy="371642"/>
          </a:xfrm>
          <a:prstGeom prst="rect">
            <a:avLst/>
          </a:prstGeom>
          <a:noFill/>
          <a:ln>
            <a:noFill/>
          </a:ln>
        </p:spPr>
      </p:pic>
      <p:pic>
        <p:nvPicPr>
          <p:cNvPr id="297" name="Google Shape;297;g3277b82dfb6_0_910" descr="A black background with a black square&#10;&#10;Description automatically generated with medium confidence"/>
          <p:cNvPicPr preferRelativeResize="0"/>
          <p:nvPr/>
        </p:nvPicPr>
        <p:blipFill rotWithShape="1">
          <a:blip r:embed="rId4">
            <a:alphaModFix/>
          </a:blip>
          <a:srcRect b="13659"/>
          <a:stretch/>
        </p:blipFill>
        <p:spPr>
          <a:xfrm>
            <a:off x="506323" y="5595330"/>
            <a:ext cx="430426" cy="371642"/>
          </a:xfrm>
          <a:prstGeom prst="rect">
            <a:avLst/>
          </a:prstGeom>
          <a:noFill/>
          <a:ln>
            <a:noFill/>
          </a:ln>
        </p:spPr>
      </p:pic>
      <p:pic>
        <p:nvPicPr>
          <p:cNvPr id="298" name="Google Shape;298;g3277b82dfb6_0_910"/>
          <p:cNvPicPr preferRelativeResize="0"/>
          <p:nvPr/>
        </p:nvPicPr>
        <p:blipFill rotWithShape="1">
          <a:blip r:embed="rId5">
            <a:alphaModFix/>
          </a:blip>
          <a:srcRect b="13822"/>
          <a:stretch/>
        </p:blipFill>
        <p:spPr>
          <a:xfrm>
            <a:off x="6232632" y="5577355"/>
            <a:ext cx="431261" cy="371642"/>
          </a:xfrm>
          <a:prstGeom prst="rect">
            <a:avLst/>
          </a:prstGeom>
          <a:noFill/>
          <a:ln>
            <a:noFill/>
          </a:ln>
        </p:spPr>
      </p:pic>
      <p:sp>
        <p:nvSpPr>
          <p:cNvPr id="299" name="Google Shape;299;g3277b82dfb6_0_910"/>
          <p:cNvSpPr/>
          <p:nvPr/>
        </p:nvSpPr>
        <p:spPr>
          <a:xfrm>
            <a:off x="8533847" y="2469021"/>
            <a:ext cx="1666500" cy="371700"/>
          </a:xfrm>
          <a:prstGeom prst="rect">
            <a:avLst/>
          </a:prstGeom>
          <a:noFill/>
          <a:ln w="571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3277b82dfb6_0_928"/>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Inverse Design Optimization</a:t>
            </a:r>
            <a:endParaRPr/>
          </a:p>
        </p:txBody>
      </p:sp>
      <p:sp>
        <p:nvSpPr>
          <p:cNvPr id="305" name="Google Shape;305;g3277b82dfb6_0_928"/>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16</a:t>
            </a:fld>
            <a:endParaRPr/>
          </a:p>
        </p:txBody>
      </p:sp>
      <p:sp>
        <p:nvSpPr>
          <p:cNvPr id="306" name="Google Shape;306;g3277b82dfb6_0_928"/>
          <p:cNvSpPr txBox="1">
            <a:spLocks noGrp="1"/>
          </p:cNvSpPr>
          <p:nvPr>
            <p:ph type="body" idx="1"/>
          </p:nvPr>
        </p:nvSpPr>
        <p:spPr>
          <a:xfrm>
            <a:off x="510950" y="977676"/>
            <a:ext cx="116280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Quickly synthesize RF passive design to satisfy the given target performance </a:t>
            </a:r>
            <a:endParaRPr dirty="0"/>
          </a:p>
          <a:p>
            <a:pPr marL="914400" lvl="1" indent="-228600" algn="l" rtl="0">
              <a:lnSpc>
                <a:spcPct val="100000"/>
              </a:lnSpc>
              <a:spcBef>
                <a:spcPts val="360"/>
              </a:spcBef>
              <a:spcAft>
                <a:spcPts val="0"/>
              </a:spcAft>
              <a:buSzPts val="1260"/>
              <a:buNone/>
            </a:pPr>
            <a:endParaRPr dirty="0"/>
          </a:p>
          <a:p>
            <a:pPr marL="457200" lvl="0" indent="-308610" algn="l" rtl="0">
              <a:lnSpc>
                <a:spcPct val="100000"/>
              </a:lnSpc>
              <a:spcBef>
                <a:spcPts val="360"/>
              </a:spcBef>
              <a:spcAft>
                <a:spcPts val="0"/>
              </a:spcAft>
              <a:buSzPts val="1260"/>
              <a:buChar char="⧫"/>
            </a:pPr>
            <a:r>
              <a:rPr lang="en-US" dirty="0"/>
              <a:t>Tabular Design Space Optimization</a:t>
            </a:r>
            <a:endParaRPr dirty="0"/>
          </a:p>
          <a:p>
            <a:pPr marL="914400" lvl="1" indent="-228600" algn="l" rtl="0">
              <a:lnSpc>
                <a:spcPct val="100000"/>
              </a:lnSpc>
              <a:spcBef>
                <a:spcPts val="360"/>
              </a:spcBef>
              <a:spcAft>
                <a:spcPts val="0"/>
              </a:spcAft>
              <a:buSzPts val="1800"/>
              <a:buNone/>
            </a:pPr>
            <a:endParaRPr sz="1400" dirty="0"/>
          </a:p>
          <a:p>
            <a:pPr marL="457200" lvl="0" indent="-308610" algn="l" rtl="0">
              <a:lnSpc>
                <a:spcPct val="100000"/>
              </a:lnSpc>
              <a:spcBef>
                <a:spcPts val="360"/>
              </a:spcBef>
              <a:spcAft>
                <a:spcPts val="0"/>
              </a:spcAft>
              <a:buSzPts val="1260"/>
              <a:buChar char="⧫"/>
            </a:pPr>
            <a:r>
              <a:rPr lang="en-US" dirty="0"/>
              <a:t>Pixelated Design Space Optimization</a:t>
            </a:r>
            <a:endParaRPr dirty="0"/>
          </a:p>
          <a:p>
            <a:pPr marL="914400" lvl="1" indent="-228600" algn="l" rtl="0">
              <a:lnSpc>
                <a:spcPct val="100000"/>
              </a:lnSpc>
              <a:spcBef>
                <a:spcPts val="360"/>
              </a:spcBef>
              <a:spcAft>
                <a:spcPts val="0"/>
              </a:spcAft>
              <a:buSzPts val="1260"/>
              <a:buNone/>
            </a:pPr>
            <a:endParaRPr sz="1400" dirty="0"/>
          </a:p>
          <a:p>
            <a:pPr marL="457200" lvl="0" indent="-308610" algn="l" rtl="0">
              <a:lnSpc>
                <a:spcPct val="100000"/>
              </a:lnSpc>
              <a:spcBef>
                <a:spcPts val="360"/>
              </a:spcBef>
              <a:spcAft>
                <a:spcPts val="0"/>
              </a:spcAft>
              <a:buSzPts val="1260"/>
              <a:buChar char="⧫"/>
            </a:pPr>
            <a:r>
              <a:rPr lang="en-US" dirty="0"/>
              <a:t>Hybrid (template and pixelated) Design Space Optimization</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3277b82dfb6_0_934"/>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Tabular Design Space Optimization</a:t>
            </a:r>
            <a:endParaRPr dirty="0"/>
          </a:p>
        </p:txBody>
      </p:sp>
      <p:sp>
        <p:nvSpPr>
          <p:cNvPr id="312" name="Google Shape;312;g3277b82dfb6_0_934"/>
          <p:cNvSpPr txBox="1">
            <a:spLocks noGrp="1"/>
          </p:cNvSpPr>
          <p:nvPr>
            <p:ph type="body" idx="1"/>
          </p:nvPr>
        </p:nvSpPr>
        <p:spPr>
          <a:xfrm>
            <a:off x="533400" y="936626"/>
            <a:ext cx="11658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Directly train ML model to predict the design parameters</a:t>
            </a:r>
            <a:endParaRPr dirty="0"/>
          </a:p>
          <a:p>
            <a:pPr lvl="1" indent="-308610">
              <a:buSzPts val="1260"/>
              <a:buChar char="»"/>
            </a:pPr>
            <a:r>
              <a:rPr lang="en-US" dirty="0"/>
              <a:t>ML model is trained to do the “inverse” design</a:t>
            </a:r>
            <a:endParaRPr dirty="0"/>
          </a:p>
          <a:p>
            <a:pPr lvl="1" indent="-308610">
              <a:buSzPts val="1260"/>
              <a:buChar char="»"/>
            </a:pPr>
            <a:r>
              <a:rPr lang="en-US" dirty="0"/>
              <a:t>Requires a strategy to resolve multi-modal output problem</a:t>
            </a:r>
            <a:endParaRPr dirty="0"/>
          </a:p>
          <a:p>
            <a:pPr marL="1371600" lvl="2" indent="-228600" algn="l" rtl="0">
              <a:lnSpc>
                <a:spcPct val="100000"/>
              </a:lnSpc>
              <a:spcBef>
                <a:spcPts val="360"/>
              </a:spcBef>
              <a:spcAft>
                <a:spcPts val="0"/>
              </a:spcAft>
              <a:buSzPts val="1260"/>
              <a:buNone/>
            </a:pPr>
            <a:endParaRPr sz="2400" dirty="0"/>
          </a:p>
          <a:p>
            <a:pPr marL="1371600" lvl="0" indent="0" algn="l" rtl="0">
              <a:lnSpc>
                <a:spcPct val="100000"/>
              </a:lnSpc>
              <a:spcBef>
                <a:spcPts val="360"/>
              </a:spcBef>
              <a:spcAft>
                <a:spcPts val="0"/>
              </a:spcAft>
              <a:buSzPts val="1260"/>
              <a:buNone/>
            </a:pPr>
            <a:endParaRPr dirty="0"/>
          </a:p>
        </p:txBody>
      </p:sp>
      <p:sp>
        <p:nvSpPr>
          <p:cNvPr id="313" name="Google Shape;313;g3277b82dfb6_0_934"/>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17</a:t>
            </a:fld>
            <a:endParaRPr/>
          </a:p>
        </p:txBody>
      </p:sp>
      <p:pic>
        <p:nvPicPr>
          <p:cNvPr id="3" name="Picture 2">
            <a:extLst>
              <a:ext uri="{FF2B5EF4-FFF2-40B4-BE49-F238E27FC236}">
                <a16:creationId xmlns:a16="http://schemas.microsoft.com/office/drawing/2014/main" id="{D1748850-1D0F-63C0-CCFA-AD4D85D45139}"/>
              </a:ext>
            </a:extLst>
          </p:cNvPr>
          <p:cNvPicPr>
            <a:picLocks noChangeAspect="1"/>
          </p:cNvPicPr>
          <p:nvPr/>
        </p:nvPicPr>
        <p:blipFill>
          <a:blip r:embed="rId3"/>
          <a:stretch>
            <a:fillRect/>
          </a:stretch>
        </p:blipFill>
        <p:spPr>
          <a:xfrm>
            <a:off x="1199746" y="2847293"/>
            <a:ext cx="9079149" cy="3709239"/>
          </a:xfrm>
          <a:prstGeom prst="rect">
            <a:avLst/>
          </a:prstGeom>
        </p:spPr>
      </p:pic>
      <p:sp>
        <p:nvSpPr>
          <p:cNvPr id="315" name="Google Shape;315;g3277b82dfb6_0_934"/>
          <p:cNvSpPr txBox="1"/>
          <p:nvPr/>
        </p:nvSpPr>
        <p:spPr>
          <a:xfrm>
            <a:off x="840241" y="3028931"/>
            <a:ext cx="265656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[Er+, IMS’21]</a:t>
            </a:r>
            <a:endParaRPr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3277b82dfb6_0_942"/>
          <p:cNvSpPr txBox="1">
            <a:spLocks noGrp="1"/>
          </p:cNvSpPr>
          <p:nvPr>
            <p:ph type="body" idx="1"/>
          </p:nvPr>
        </p:nvSpPr>
        <p:spPr>
          <a:xfrm>
            <a:off x="533400" y="936626"/>
            <a:ext cx="11488554" cy="5337300"/>
          </a:xfrm>
          <a:prstGeom prst="rect">
            <a:avLst/>
          </a:prstGeom>
          <a:noFill/>
          <a:ln>
            <a:noFill/>
          </a:ln>
        </p:spPr>
        <p:txBody>
          <a:bodyPr spcFirstLastPara="1" wrap="square" lIns="91425" tIns="45700" rIns="91425" bIns="45700" anchor="t" anchorCtr="0">
            <a:noAutofit/>
          </a:bodyPr>
          <a:lstStyle/>
          <a:p>
            <a:pPr marL="457200" lvl="0" indent="-307975" algn="l" rtl="0">
              <a:lnSpc>
                <a:spcPct val="100000"/>
              </a:lnSpc>
              <a:spcBef>
                <a:spcPts val="360"/>
              </a:spcBef>
              <a:spcAft>
                <a:spcPts val="0"/>
              </a:spcAft>
              <a:buSzPts val="1250"/>
              <a:buChar char="⧫"/>
            </a:pPr>
            <a:r>
              <a:rPr lang="en-US" dirty="0"/>
              <a:t>The entire design area is pixelated into bitmap of metal or non-metal</a:t>
            </a:r>
            <a:endParaRPr dirty="0"/>
          </a:p>
          <a:p>
            <a:pPr marL="0" lvl="0" indent="0" algn="l" rtl="0">
              <a:lnSpc>
                <a:spcPct val="100000"/>
              </a:lnSpc>
              <a:spcBef>
                <a:spcPts val="360"/>
              </a:spcBef>
              <a:spcAft>
                <a:spcPts val="0"/>
              </a:spcAft>
              <a:buSzPts val="1260"/>
              <a:buNone/>
            </a:pPr>
            <a:endParaRPr dirty="0"/>
          </a:p>
          <a:p>
            <a:pPr marL="0" lvl="0" indent="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p:txBody>
      </p:sp>
      <p:sp>
        <p:nvSpPr>
          <p:cNvPr id="321" name="Google Shape;321;g3277b82dfb6_0_942"/>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Pixelated Design Space Optimization</a:t>
            </a:r>
            <a:endParaRPr/>
          </a:p>
        </p:txBody>
      </p:sp>
      <p:sp>
        <p:nvSpPr>
          <p:cNvPr id="322" name="Google Shape;322;g3277b82dfb6_0_942"/>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18</a:t>
            </a:fld>
            <a:endParaRPr/>
          </a:p>
        </p:txBody>
      </p:sp>
      <p:pic>
        <p:nvPicPr>
          <p:cNvPr id="9" name="Picture 8">
            <a:extLst>
              <a:ext uri="{FF2B5EF4-FFF2-40B4-BE49-F238E27FC236}">
                <a16:creationId xmlns:a16="http://schemas.microsoft.com/office/drawing/2014/main" id="{2B1C4A1F-0066-CA17-DC35-544029797614}"/>
              </a:ext>
            </a:extLst>
          </p:cNvPr>
          <p:cNvPicPr>
            <a:picLocks noChangeAspect="1"/>
          </p:cNvPicPr>
          <p:nvPr/>
        </p:nvPicPr>
        <p:blipFill>
          <a:blip r:embed="rId3"/>
          <a:stretch>
            <a:fillRect/>
          </a:stretch>
        </p:blipFill>
        <p:spPr>
          <a:xfrm>
            <a:off x="687758" y="1935267"/>
            <a:ext cx="3322008" cy="2504482"/>
          </a:xfrm>
          <a:prstGeom prst="rect">
            <a:avLst/>
          </a:prstGeom>
        </p:spPr>
      </p:pic>
      <p:sp>
        <p:nvSpPr>
          <p:cNvPr id="325" name="Google Shape;325;g3277b82dfb6_0_942"/>
          <p:cNvSpPr txBox="1"/>
          <p:nvPr/>
        </p:nvSpPr>
        <p:spPr>
          <a:xfrm>
            <a:off x="687758" y="1619497"/>
            <a:ext cx="332200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[Karahan+, JSSC’23]</a:t>
            </a:r>
            <a:endParaRPr sz="2000" b="0" i="0" u="none" strike="noStrike" cap="none" dirty="0">
              <a:solidFill>
                <a:srgbClr val="434343"/>
              </a:solidFill>
              <a:latin typeface="Arial"/>
              <a:ea typeface="Arial"/>
              <a:cs typeface="Arial"/>
              <a:sym typeface="Arial"/>
            </a:endParaRPr>
          </a:p>
        </p:txBody>
      </p:sp>
      <p:pic>
        <p:nvPicPr>
          <p:cNvPr id="11" name="Picture 10">
            <a:extLst>
              <a:ext uri="{FF2B5EF4-FFF2-40B4-BE49-F238E27FC236}">
                <a16:creationId xmlns:a16="http://schemas.microsoft.com/office/drawing/2014/main" id="{F44FB847-D030-400A-5105-D7A0B83C8C01}"/>
              </a:ext>
            </a:extLst>
          </p:cNvPr>
          <p:cNvPicPr>
            <a:picLocks noChangeAspect="1"/>
          </p:cNvPicPr>
          <p:nvPr/>
        </p:nvPicPr>
        <p:blipFill>
          <a:blip r:embed="rId4"/>
          <a:stretch>
            <a:fillRect/>
          </a:stretch>
        </p:blipFill>
        <p:spPr>
          <a:xfrm>
            <a:off x="4477037" y="2346053"/>
            <a:ext cx="7048030" cy="3775426"/>
          </a:xfrm>
          <a:prstGeom prst="rect">
            <a:avLst/>
          </a:prstGeom>
        </p:spPr>
      </p:pic>
      <p:sp>
        <p:nvSpPr>
          <p:cNvPr id="13" name="Google Shape;326;g3277b82dfb6_0_942">
            <a:extLst>
              <a:ext uri="{FF2B5EF4-FFF2-40B4-BE49-F238E27FC236}">
                <a16:creationId xmlns:a16="http://schemas.microsoft.com/office/drawing/2014/main" id="{8359005E-7A6A-4645-BEB4-0A50C45DB7D1}"/>
              </a:ext>
            </a:extLst>
          </p:cNvPr>
          <p:cNvSpPr txBox="1"/>
          <p:nvPr/>
        </p:nvSpPr>
        <p:spPr>
          <a:xfrm>
            <a:off x="791939" y="4492905"/>
            <a:ext cx="339901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[Lee+, NEWCAS’23]</a:t>
            </a:r>
            <a:endParaRPr sz="2000" b="0" i="0" u="none" strike="noStrike" cap="none" dirty="0">
              <a:solidFill>
                <a:srgbClr val="434343"/>
              </a:solidFill>
              <a:latin typeface="Arial"/>
              <a:ea typeface="Arial"/>
              <a:cs typeface="Arial"/>
              <a:sym typeface="Arial"/>
            </a:endParaRPr>
          </a:p>
        </p:txBody>
      </p:sp>
      <p:pic>
        <p:nvPicPr>
          <p:cNvPr id="15" name="Picture 14">
            <a:extLst>
              <a:ext uri="{FF2B5EF4-FFF2-40B4-BE49-F238E27FC236}">
                <a16:creationId xmlns:a16="http://schemas.microsoft.com/office/drawing/2014/main" id="{3A41BD5A-6A76-E53C-E9A1-C5FBBCBCB40A}"/>
              </a:ext>
            </a:extLst>
          </p:cNvPr>
          <p:cNvPicPr>
            <a:picLocks noChangeAspect="1"/>
          </p:cNvPicPr>
          <p:nvPr/>
        </p:nvPicPr>
        <p:blipFill>
          <a:blip r:embed="rId5"/>
          <a:stretch>
            <a:fillRect/>
          </a:stretch>
        </p:blipFill>
        <p:spPr>
          <a:xfrm>
            <a:off x="851221" y="4885848"/>
            <a:ext cx="2482123" cy="1507003"/>
          </a:xfrm>
          <a:prstGeom prst="rect">
            <a:avLst/>
          </a:prstGeom>
        </p:spPr>
      </p:pic>
      <p:sp>
        <p:nvSpPr>
          <p:cNvPr id="16" name="Google Shape;325;g3277b82dfb6_0_942">
            <a:extLst>
              <a:ext uri="{FF2B5EF4-FFF2-40B4-BE49-F238E27FC236}">
                <a16:creationId xmlns:a16="http://schemas.microsoft.com/office/drawing/2014/main" id="{A3B705FB-E1A4-FC64-9C15-E24B2DA24CD2}"/>
              </a:ext>
            </a:extLst>
          </p:cNvPr>
          <p:cNvSpPr txBox="1"/>
          <p:nvPr/>
        </p:nvSpPr>
        <p:spPr>
          <a:xfrm>
            <a:off x="4638030" y="1827059"/>
            <a:ext cx="332200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[Karahan+, JSSC’23]</a:t>
            </a:r>
            <a:endParaRPr sz="2000" b="0" i="0" u="none" strike="noStrike" cap="none" dirty="0">
              <a:solidFill>
                <a:srgbClr val="434343"/>
              </a:solidFill>
              <a:latin typeface="Arial"/>
              <a:ea typeface="Arial"/>
              <a:cs typeface="Arial"/>
              <a:sym typeface="Arial"/>
            </a:endParaRPr>
          </a:p>
        </p:txBody>
      </p:sp>
      <p:sp>
        <p:nvSpPr>
          <p:cNvPr id="2" name="Oval 1">
            <a:extLst>
              <a:ext uri="{FF2B5EF4-FFF2-40B4-BE49-F238E27FC236}">
                <a16:creationId xmlns:a16="http://schemas.microsoft.com/office/drawing/2014/main" id="{BE9D102E-B495-4BB8-931B-70A0E717AC3E}"/>
              </a:ext>
            </a:extLst>
          </p:cNvPr>
          <p:cNvSpPr/>
          <p:nvPr/>
        </p:nvSpPr>
        <p:spPr>
          <a:xfrm>
            <a:off x="5888965" y="2145037"/>
            <a:ext cx="3214765" cy="1829132"/>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C8E76A-F11B-DC32-95F7-6DA407621DB0}"/>
              </a:ext>
            </a:extLst>
          </p:cNvPr>
          <p:cNvSpPr/>
          <p:nvPr/>
        </p:nvSpPr>
        <p:spPr>
          <a:xfrm>
            <a:off x="8322615" y="3436678"/>
            <a:ext cx="3214765" cy="1627028"/>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3A438D57-0FB8-A5E9-DAE8-E78D4020D9A3}"/>
            </a:ext>
          </a:extLst>
        </p:cNvPr>
        <p:cNvGrpSpPr/>
        <p:nvPr/>
      </p:nvGrpSpPr>
      <p:grpSpPr>
        <a:xfrm>
          <a:off x="0" y="0"/>
          <a:ext cx="0" cy="0"/>
          <a:chOff x="0" y="0"/>
          <a:chExt cx="0" cy="0"/>
        </a:xfrm>
      </p:grpSpPr>
      <p:sp>
        <p:nvSpPr>
          <p:cNvPr id="320" name="Google Shape;320;g3277b82dfb6_0_942">
            <a:extLst>
              <a:ext uri="{FF2B5EF4-FFF2-40B4-BE49-F238E27FC236}">
                <a16:creationId xmlns:a16="http://schemas.microsoft.com/office/drawing/2014/main" id="{A54CB564-2FF2-F8C7-9944-A1BD08396FF3}"/>
              </a:ext>
            </a:extLst>
          </p:cNvPr>
          <p:cNvSpPr txBox="1">
            <a:spLocks noGrp="1"/>
          </p:cNvSpPr>
          <p:nvPr>
            <p:ph type="body" idx="1"/>
          </p:nvPr>
        </p:nvSpPr>
        <p:spPr>
          <a:xfrm>
            <a:off x="533400" y="936626"/>
            <a:ext cx="11169600" cy="3418200"/>
          </a:xfrm>
          <a:prstGeom prst="rect">
            <a:avLst/>
          </a:prstGeom>
          <a:noFill/>
          <a:ln>
            <a:noFill/>
          </a:ln>
        </p:spPr>
        <p:txBody>
          <a:bodyPr spcFirstLastPara="1" wrap="square" lIns="91425" tIns="45700" rIns="91425" bIns="45700" anchor="t" anchorCtr="0">
            <a:noAutofit/>
          </a:bodyPr>
          <a:lstStyle/>
          <a:p>
            <a:pPr indent="-307975">
              <a:buSzPts val="1250"/>
            </a:pPr>
            <a:r>
              <a:rPr lang="en-US" dirty="0"/>
              <a:t>Genetic Algorithm-based Optimization</a:t>
            </a:r>
          </a:p>
          <a:p>
            <a:pPr indent="-307975">
              <a:buSzPts val="1250"/>
            </a:pPr>
            <a:endParaRPr lang="en-US" dirty="0"/>
          </a:p>
          <a:p>
            <a:pPr indent="-307975">
              <a:buSzPts val="1250"/>
            </a:pPr>
            <a:endParaRPr lang="en-US" dirty="0"/>
          </a:p>
          <a:p>
            <a:pPr indent="-307975">
              <a:buSzPts val="1250"/>
            </a:pPr>
            <a:endParaRPr lang="en-US" dirty="0"/>
          </a:p>
          <a:p>
            <a:pPr indent="-307975">
              <a:buSzPts val="1250"/>
            </a:pPr>
            <a:endParaRPr lang="en-US" dirty="0"/>
          </a:p>
          <a:p>
            <a:pPr indent="-307975">
              <a:buSzPts val="1250"/>
            </a:pPr>
            <a:endParaRPr lang="en-US" dirty="0"/>
          </a:p>
          <a:p>
            <a:pPr marL="914400" lvl="1" indent="-228600" algn="l" rtl="0">
              <a:lnSpc>
                <a:spcPct val="100000"/>
              </a:lnSpc>
              <a:spcBef>
                <a:spcPts val="360"/>
              </a:spcBef>
              <a:spcAft>
                <a:spcPts val="0"/>
              </a:spcAft>
              <a:buSzPts val="1800"/>
              <a:buNone/>
            </a:pPr>
            <a:endParaRPr dirty="0"/>
          </a:p>
          <a:p>
            <a:pPr marL="0" lvl="0" indent="0" algn="l" rtl="0">
              <a:lnSpc>
                <a:spcPct val="100000"/>
              </a:lnSpc>
              <a:spcBef>
                <a:spcPts val="360"/>
              </a:spcBef>
              <a:spcAft>
                <a:spcPts val="0"/>
              </a:spcAft>
              <a:buSzPts val="1260"/>
              <a:buNone/>
            </a:pPr>
            <a:endParaRPr dirty="0"/>
          </a:p>
          <a:p>
            <a:pPr marL="0" lvl="0" indent="0" algn="l" rtl="0">
              <a:lnSpc>
                <a:spcPct val="100000"/>
              </a:lnSpc>
              <a:spcBef>
                <a:spcPts val="360"/>
              </a:spcBef>
              <a:spcAft>
                <a:spcPts val="0"/>
              </a:spcAft>
              <a:buSzPts val="1260"/>
              <a:buNone/>
            </a:pPr>
            <a:endParaRPr dirty="0"/>
          </a:p>
          <a:p>
            <a:pPr marL="0" lvl="0" indent="0" algn="l" rtl="0">
              <a:lnSpc>
                <a:spcPct val="100000"/>
              </a:lnSpc>
              <a:spcBef>
                <a:spcPts val="360"/>
              </a:spcBef>
              <a:spcAft>
                <a:spcPts val="0"/>
              </a:spcAft>
              <a:buSzPts val="1260"/>
              <a:buNone/>
            </a:pPr>
            <a:endParaRPr dirty="0"/>
          </a:p>
          <a:p>
            <a:pPr marL="0" lvl="0" indent="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a:p>
            <a:pPr marL="914400" lvl="1" indent="-228600" algn="l" rtl="0">
              <a:lnSpc>
                <a:spcPct val="100000"/>
              </a:lnSpc>
              <a:spcBef>
                <a:spcPts val="360"/>
              </a:spcBef>
              <a:spcAft>
                <a:spcPts val="0"/>
              </a:spcAft>
              <a:buSzPts val="1800"/>
              <a:buNone/>
            </a:pPr>
            <a:endParaRPr dirty="0"/>
          </a:p>
        </p:txBody>
      </p:sp>
      <p:sp>
        <p:nvSpPr>
          <p:cNvPr id="321" name="Google Shape;321;g3277b82dfb6_0_942">
            <a:extLst>
              <a:ext uri="{FF2B5EF4-FFF2-40B4-BE49-F238E27FC236}">
                <a16:creationId xmlns:a16="http://schemas.microsoft.com/office/drawing/2014/main" id="{276A8427-23EF-50FB-4C0D-8F7BD0ACAF8C}"/>
              </a:ext>
            </a:extLst>
          </p:cNvPr>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Pixelated Design Space Optimization</a:t>
            </a:r>
            <a:endParaRPr/>
          </a:p>
        </p:txBody>
      </p:sp>
      <p:sp>
        <p:nvSpPr>
          <p:cNvPr id="322" name="Google Shape;322;g3277b82dfb6_0_942">
            <a:extLst>
              <a:ext uri="{FF2B5EF4-FFF2-40B4-BE49-F238E27FC236}">
                <a16:creationId xmlns:a16="http://schemas.microsoft.com/office/drawing/2014/main" id="{0AFFBAD9-8717-AEBB-D790-C2CC0A892885}"/>
              </a:ext>
            </a:extLst>
          </p:cNvPr>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19</a:t>
            </a:fld>
            <a:endParaRPr/>
          </a:p>
        </p:txBody>
      </p:sp>
      <p:pic>
        <p:nvPicPr>
          <p:cNvPr id="323" name="Google Shape;323;g3277b82dfb6_0_942">
            <a:extLst>
              <a:ext uri="{FF2B5EF4-FFF2-40B4-BE49-F238E27FC236}">
                <a16:creationId xmlns:a16="http://schemas.microsoft.com/office/drawing/2014/main" id="{1C7C21CF-7B06-9C42-5E6D-914539D043E0}"/>
              </a:ext>
            </a:extLst>
          </p:cNvPr>
          <p:cNvPicPr preferRelativeResize="0"/>
          <p:nvPr/>
        </p:nvPicPr>
        <p:blipFill rotWithShape="1">
          <a:blip r:embed="rId3">
            <a:alphaModFix/>
          </a:blip>
          <a:srcRect t="39404" b="11073"/>
          <a:stretch/>
        </p:blipFill>
        <p:spPr>
          <a:xfrm>
            <a:off x="405203" y="2273708"/>
            <a:ext cx="6542625" cy="2810412"/>
          </a:xfrm>
          <a:prstGeom prst="rect">
            <a:avLst/>
          </a:prstGeom>
          <a:noFill/>
          <a:ln>
            <a:noFill/>
          </a:ln>
        </p:spPr>
      </p:pic>
      <p:sp>
        <p:nvSpPr>
          <p:cNvPr id="325" name="Google Shape;325;g3277b82dfb6_0_942">
            <a:extLst>
              <a:ext uri="{FF2B5EF4-FFF2-40B4-BE49-F238E27FC236}">
                <a16:creationId xmlns:a16="http://schemas.microsoft.com/office/drawing/2014/main" id="{07F395CD-CAF3-50FC-C7DE-612BCF3364A9}"/>
              </a:ext>
            </a:extLst>
          </p:cNvPr>
          <p:cNvSpPr txBox="1"/>
          <p:nvPr/>
        </p:nvSpPr>
        <p:spPr>
          <a:xfrm>
            <a:off x="731808" y="1873639"/>
            <a:ext cx="351921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[Karahan+, JSSC’23]</a:t>
            </a:r>
            <a:endParaRPr sz="2000" b="0" i="0" u="none" strike="noStrike" cap="none" dirty="0">
              <a:solidFill>
                <a:srgbClr val="434343"/>
              </a:solidFill>
              <a:latin typeface="Arial"/>
              <a:ea typeface="Arial"/>
              <a:cs typeface="Arial"/>
              <a:sym typeface="Arial"/>
            </a:endParaRPr>
          </a:p>
        </p:txBody>
      </p:sp>
      <p:sp>
        <p:nvSpPr>
          <p:cNvPr id="328" name="Google Shape;328;g3277b82dfb6_0_942">
            <a:extLst>
              <a:ext uri="{FF2B5EF4-FFF2-40B4-BE49-F238E27FC236}">
                <a16:creationId xmlns:a16="http://schemas.microsoft.com/office/drawing/2014/main" id="{39C1C1C7-9787-DB9F-6A2D-DE539E07F2E2}"/>
              </a:ext>
            </a:extLst>
          </p:cNvPr>
          <p:cNvSpPr txBox="1"/>
          <p:nvPr/>
        </p:nvSpPr>
        <p:spPr>
          <a:xfrm>
            <a:off x="6452681" y="2110284"/>
            <a:ext cx="5507373" cy="3680915"/>
          </a:xfrm>
          <a:prstGeom prst="rect">
            <a:avLst/>
          </a:prstGeom>
          <a:noFill/>
          <a:ln>
            <a:noFill/>
          </a:ln>
        </p:spPr>
        <p:txBody>
          <a:bodyPr spcFirstLastPara="1" wrap="square" lIns="91425" tIns="45700" rIns="91425" bIns="45700" anchor="t" anchorCtr="0">
            <a:noAutofit/>
          </a:bodyPr>
          <a:lstStyle/>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Two best performing designs are selected from random set of designs</a:t>
            </a:r>
          </a:p>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O</a:t>
            </a:r>
            <a:r>
              <a:rPr lang="en-US" sz="2400" b="0" i="0" u="none" strike="noStrike" cap="none" dirty="0">
                <a:solidFill>
                  <a:schemeClr val="dk1"/>
                </a:solidFill>
                <a:latin typeface="Arial"/>
                <a:ea typeface="Arial"/>
                <a:cs typeface="Arial"/>
                <a:sym typeface="Arial"/>
              </a:rPr>
              <a:t>ffsprings are reconstructed from each parent through a random cut line</a:t>
            </a:r>
          </a:p>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R</a:t>
            </a:r>
            <a:r>
              <a:rPr lang="en-US" sz="2400" b="0" i="0" u="none" strike="noStrike" cap="none" dirty="0">
                <a:solidFill>
                  <a:schemeClr val="dk1"/>
                </a:solidFill>
                <a:latin typeface="Arial"/>
                <a:ea typeface="Arial"/>
                <a:cs typeface="Arial"/>
                <a:sym typeface="Arial"/>
              </a:rPr>
              <a:t>andom mutations on pixels are applied</a:t>
            </a:r>
            <a:endParaRPr sz="2400" b="0" i="0" u="none" strike="noStrike" cap="none" dirty="0">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FF6600"/>
              </a:buClr>
              <a:buSzPts val="1260"/>
              <a:buFont typeface="Noto Sans Symbols"/>
              <a:buNone/>
            </a:pPr>
            <a:endParaRPr sz="28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63642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3277b82dfb6_0_681"/>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RFIC (Radio Frequency Integrated Circuit)</a:t>
            </a:r>
            <a:endParaRPr/>
          </a:p>
        </p:txBody>
      </p:sp>
      <p:sp>
        <p:nvSpPr>
          <p:cNvPr id="44" name="Google Shape;44;g3277b82dfb6_0_681"/>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a:t>RFIC components are fundamental in wireless systems</a:t>
            </a:r>
            <a:endParaRPr/>
          </a:p>
          <a:p>
            <a:pPr marL="457200" lvl="0" indent="-308610" algn="l" rtl="0">
              <a:lnSpc>
                <a:spcPct val="100000"/>
              </a:lnSpc>
              <a:spcBef>
                <a:spcPts val="360"/>
              </a:spcBef>
              <a:spcAft>
                <a:spcPts val="0"/>
              </a:spcAft>
              <a:buSzPts val="1260"/>
              <a:buChar char="⧫"/>
            </a:pPr>
            <a:r>
              <a:rPr lang="en-US"/>
              <a:t>RFIC = active + passive components</a:t>
            </a:r>
            <a:endParaRPr/>
          </a:p>
          <a:p>
            <a:pPr marL="457200" lvl="0" indent="-228600" algn="l" rtl="0">
              <a:lnSpc>
                <a:spcPct val="100000"/>
              </a:lnSpc>
              <a:spcBef>
                <a:spcPts val="360"/>
              </a:spcBef>
              <a:spcAft>
                <a:spcPts val="0"/>
              </a:spcAft>
              <a:buSzPts val="1260"/>
              <a:buNone/>
            </a:pPr>
            <a:endParaRPr/>
          </a:p>
        </p:txBody>
      </p:sp>
      <p:sp>
        <p:nvSpPr>
          <p:cNvPr id="45" name="Google Shape;45;g3277b82dfb6_0_681"/>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a:t>
            </a:fld>
            <a:endParaRPr/>
          </a:p>
        </p:txBody>
      </p:sp>
      <p:pic>
        <p:nvPicPr>
          <p:cNvPr id="46" name="Google Shape;46;g3277b82dfb6_0_681" descr="A black background with a black square&#10;&#10;Description automatically generated with medium confidence"/>
          <p:cNvPicPr preferRelativeResize="0"/>
          <p:nvPr/>
        </p:nvPicPr>
        <p:blipFill rotWithShape="1">
          <a:blip r:embed="rId3">
            <a:alphaModFix/>
          </a:blip>
          <a:srcRect b="15390"/>
          <a:stretch/>
        </p:blipFill>
        <p:spPr>
          <a:xfrm>
            <a:off x="742647" y="2786269"/>
            <a:ext cx="1407674" cy="1191020"/>
          </a:xfrm>
          <a:prstGeom prst="rect">
            <a:avLst/>
          </a:prstGeom>
          <a:noFill/>
          <a:ln>
            <a:noFill/>
          </a:ln>
        </p:spPr>
      </p:pic>
      <p:pic>
        <p:nvPicPr>
          <p:cNvPr id="47" name="Google Shape;47;g3277b82dfb6_0_681" descr="A black background with a black square&#10;&#10;Description automatically generated with medium confidence"/>
          <p:cNvPicPr preferRelativeResize="0"/>
          <p:nvPr/>
        </p:nvPicPr>
        <p:blipFill rotWithShape="1">
          <a:blip r:embed="rId4">
            <a:alphaModFix/>
          </a:blip>
          <a:srcRect b="13367"/>
          <a:stretch/>
        </p:blipFill>
        <p:spPr>
          <a:xfrm>
            <a:off x="2358855" y="2817598"/>
            <a:ext cx="1285296" cy="1113495"/>
          </a:xfrm>
          <a:prstGeom prst="rect">
            <a:avLst/>
          </a:prstGeom>
          <a:noFill/>
          <a:ln>
            <a:noFill/>
          </a:ln>
        </p:spPr>
      </p:pic>
      <p:pic>
        <p:nvPicPr>
          <p:cNvPr id="48" name="Google Shape;48;g3277b82dfb6_0_681" descr="A black background with a black square&#10;&#10;Description automatically generated with medium confidence"/>
          <p:cNvPicPr preferRelativeResize="0"/>
          <p:nvPr/>
        </p:nvPicPr>
        <p:blipFill rotWithShape="1">
          <a:blip r:embed="rId5">
            <a:alphaModFix/>
          </a:blip>
          <a:srcRect b="16415"/>
          <a:stretch/>
        </p:blipFill>
        <p:spPr>
          <a:xfrm rot="2647408">
            <a:off x="632831" y="4212675"/>
            <a:ext cx="1712183" cy="1431073"/>
          </a:xfrm>
          <a:prstGeom prst="rect">
            <a:avLst/>
          </a:prstGeom>
          <a:noFill/>
          <a:ln>
            <a:noFill/>
          </a:ln>
        </p:spPr>
      </p:pic>
      <p:pic>
        <p:nvPicPr>
          <p:cNvPr id="49" name="Google Shape;49;g3277b82dfb6_0_681" descr="A black background with a black square&#10;&#10;Description automatically generated with medium confidence"/>
          <p:cNvPicPr preferRelativeResize="0"/>
          <p:nvPr/>
        </p:nvPicPr>
        <p:blipFill rotWithShape="1">
          <a:blip r:embed="rId6">
            <a:alphaModFix/>
          </a:blip>
          <a:srcRect b="15376"/>
          <a:stretch/>
        </p:blipFill>
        <p:spPr>
          <a:xfrm>
            <a:off x="2358855" y="4231518"/>
            <a:ext cx="1492353" cy="1262924"/>
          </a:xfrm>
          <a:prstGeom prst="rect">
            <a:avLst/>
          </a:prstGeom>
          <a:noFill/>
          <a:ln>
            <a:noFill/>
          </a:ln>
        </p:spPr>
      </p:pic>
      <p:pic>
        <p:nvPicPr>
          <p:cNvPr id="50" name="Google Shape;50;g3277b82dfb6_0_681" descr="RF Microelectronics eBook by Behzad Razavi - EPUB | Rakuten Kobo  9780132901055"/>
          <p:cNvPicPr preferRelativeResize="0"/>
          <p:nvPr/>
        </p:nvPicPr>
        <p:blipFill rotWithShape="1">
          <a:blip r:embed="rId7">
            <a:alphaModFix/>
          </a:blip>
          <a:srcRect l="9974" t="23362" r="6691" b="17521"/>
          <a:stretch/>
        </p:blipFill>
        <p:spPr>
          <a:xfrm>
            <a:off x="4577732" y="2663942"/>
            <a:ext cx="3120579" cy="2767099"/>
          </a:xfrm>
          <a:prstGeom prst="rect">
            <a:avLst/>
          </a:prstGeom>
          <a:noFill/>
          <a:ln>
            <a:noFill/>
          </a:ln>
        </p:spPr>
      </p:pic>
      <p:sp>
        <p:nvSpPr>
          <p:cNvPr id="51" name="Google Shape;51;g3277b82dfb6_0_681"/>
          <p:cNvSpPr txBox="1"/>
          <p:nvPr/>
        </p:nvSpPr>
        <p:spPr>
          <a:xfrm>
            <a:off x="4494928" y="5494450"/>
            <a:ext cx="3549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b="0" i="0" u="none" strike="noStrike" cap="none">
                <a:solidFill>
                  <a:srgbClr val="7F7F7F"/>
                </a:solidFill>
                <a:latin typeface="Arial"/>
                <a:ea typeface="Arial"/>
                <a:cs typeface="Arial"/>
                <a:sym typeface="Arial"/>
              </a:rPr>
              <a:t>[Behzad Razavi, RF Microelectronics]</a:t>
            </a:r>
            <a:endParaRPr b="0" i="0" u="none" strike="noStrike" cap="none">
              <a:solidFill>
                <a:srgbClr val="000000"/>
              </a:solidFill>
              <a:latin typeface="Arial"/>
              <a:ea typeface="Arial"/>
              <a:cs typeface="Arial"/>
              <a:sym typeface="Arial"/>
            </a:endParaRPr>
          </a:p>
        </p:txBody>
      </p:sp>
      <p:cxnSp>
        <p:nvCxnSpPr>
          <p:cNvPr id="52" name="Google Shape;52;g3277b82dfb6_0_681"/>
          <p:cNvCxnSpPr>
            <a:cxnSpLocks/>
            <a:endCxn id="53" idx="1"/>
          </p:cNvCxnSpPr>
          <p:nvPr/>
        </p:nvCxnSpPr>
        <p:spPr>
          <a:xfrm>
            <a:off x="7740759" y="4133921"/>
            <a:ext cx="1271399" cy="371935"/>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54" name="Google Shape;54;g3277b82dfb6_0_681"/>
          <p:cNvCxnSpPr>
            <a:cxnSpLocks/>
            <a:endCxn id="55" idx="1"/>
          </p:cNvCxnSpPr>
          <p:nvPr/>
        </p:nvCxnSpPr>
        <p:spPr>
          <a:xfrm flipV="1">
            <a:off x="7740759" y="3540120"/>
            <a:ext cx="1271400" cy="593765"/>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sp>
        <p:nvSpPr>
          <p:cNvPr id="55" name="Google Shape;55;g3277b82dfb6_0_681"/>
          <p:cNvSpPr txBox="1"/>
          <p:nvPr/>
        </p:nvSpPr>
        <p:spPr>
          <a:xfrm>
            <a:off x="9012159" y="3340085"/>
            <a:ext cx="258822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2000" b="0" i="0" u="none" strike="noStrike" cap="none" dirty="0">
                <a:solidFill>
                  <a:srgbClr val="000000"/>
                </a:solidFill>
                <a:latin typeface="Arial"/>
                <a:ea typeface="Arial"/>
                <a:cs typeface="Arial"/>
                <a:sym typeface="Arial"/>
              </a:rPr>
              <a:t>Active Components</a:t>
            </a:r>
            <a:endParaRPr sz="2000" b="0" i="0" u="none" strike="noStrike" cap="none" dirty="0">
              <a:solidFill>
                <a:srgbClr val="000000"/>
              </a:solidFill>
              <a:latin typeface="Arial"/>
              <a:ea typeface="Arial"/>
              <a:cs typeface="Arial"/>
              <a:sym typeface="Arial"/>
            </a:endParaRPr>
          </a:p>
        </p:txBody>
      </p:sp>
      <p:sp>
        <p:nvSpPr>
          <p:cNvPr id="53" name="Google Shape;53;g3277b82dfb6_0_681"/>
          <p:cNvSpPr txBox="1"/>
          <p:nvPr/>
        </p:nvSpPr>
        <p:spPr>
          <a:xfrm>
            <a:off x="9012158" y="4305821"/>
            <a:ext cx="2801069"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2000" b="0" i="0" u="none" strike="noStrike" cap="none" dirty="0">
                <a:solidFill>
                  <a:srgbClr val="000000"/>
                </a:solidFill>
                <a:latin typeface="Arial"/>
                <a:ea typeface="Arial"/>
                <a:cs typeface="Arial"/>
                <a:sym typeface="Arial"/>
              </a:rPr>
              <a:t>Passive Components</a:t>
            </a:r>
            <a:endParaRPr sz="2000" b="0" i="0" u="none" strike="noStrike" cap="none" dirty="0">
              <a:solidFill>
                <a:srgbClr val="000000"/>
              </a:solidFill>
              <a:latin typeface="Arial"/>
              <a:ea typeface="Arial"/>
              <a:cs typeface="Arial"/>
              <a:sym typeface="Arial"/>
            </a:endParaRPr>
          </a:p>
        </p:txBody>
      </p:sp>
      <p:cxnSp>
        <p:nvCxnSpPr>
          <p:cNvPr id="56" name="Google Shape;56;g3277b82dfb6_0_681"/>
          <p:cNvCxnSpPr/>
          <p:nvPr/>
        </p:nvCxnSpPr>
        <p:spPr>
          <a:xfrm rot="10800000" flipH="1">
            <a:off x="3887421" y="4047341"/>
            <a:ext cx="607500" cy="12000"/>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pic>
        <p:nvPicPr>
          <p:cNvPr id="57" name="Google Shape;57;g3277b82dfb6_0_681"/>
          <p:cNvPicPr preferRelativeResize="0"/>
          <p:nvPr/>
        </p:nvPicPr>
        <p:blipFill rotWithShape="1">
          <a:blip r:embed="rId8">
            <a:alphaModFix/>
          </a:blip>
          <a:srcRect/>
          <a:stretch/>
        </p:blipFill>
        <p:spPr>
          <a:xfrm>
            <a:off x="10480318" y="2482254"/>
            <a:ext cx="1054814" cy="857831"/>
          </a:xfrm>
          <a:prstGeom prst="rect">
            <a:avLst/>
          </a:prstGeom>
          <a:noFill/>
          <a:ln>
            <a:noFill/>
          </a:ln>
        </p:spPr>
      </p:pic>
      <p:pic>
        <p:nvPicPr>
          <p:cNvPr id="58" name="Google Shape;58;g3277b82dfb6_0_681"/>
          <p:cNvPicPr preferRelativeResize="0"/>
          <p:nvPr/>
        </p:nvPicPr>
        <p:blipFill rotWithShape="1">
          <a:blip r:embed="rId9">
            <a:alphaModFix/>
          </a:blip>
          <a:srcRect/>
          <a:stretch/>
        </p:blipFill>
        <p:spPr>
          <a:xfrm>
            <a:off x="9066068" y="2538666"/>
            <a:ext cx="1240204" cy="811726"/>
          </a:xfrm>
          <a:prstGeom prst="rect">
            <a:avLst/>
          </a:prstGeom>
          <a:noFill/>
          <a:ln>
            <a:noFill/>
          </a:ln>
        </p:spPr>
      </p:pic>
      <p:pic>
        <p:nvPicPr>
          <p:cNvPr id="59" name="Google Shape;59;g3277b82dfb6_0_681"/>
          <p:cNvPicPr preferRelativeResize="0"/>
          <p:nvPr/>
        </p:nvPicPr>
        <p:blipFill rotWithShape="1">
          <a:blip r:embed="rId10">
            <a:alphaModFix/>
          </a:blip>
          <a:srcRect/>
          <a:stretch/>
        </p:blipFill>
        <p:spPr>
          <a:xfrm>
            <a:off x="10666126" y="4716444"/>
            <a:ext cx="801607" cy="988844"/>
          </a:xfrm>
          <a:prstGeom prst="rect">
            <a:avLst/>
          </a:prstGeom>
          <a:noFill/>
          <a:ln>
            <a:noFill/>
          </a:ln>
        </p:spPr>
      </p:pic>
      <p:pic>
        <p:nvPicPr>
          <p:cNvPr id="60" name="Google Shape;60;g3277b82dfb6_0_681"/>
          <p:cNvPicPr preferRelativeResize="0"/>
          <p:nvPr/>
        </p:nvPicPr>
        <p:blipFill rotWithShape="1">
          <a:blip r:embed="rId11">
            <a:alphaModFix/>
          </a:blip>
          <a:srcRect/>
          <a:stretch/>
        </p:blipFill>
        <p:spPr>
          <a:xfrm>
            <a:off x="9371656" y="4736085"/>
            <a:ext cx="1127841" cy="99102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3277cefa6ab_1_46"/>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7975" algn="l" rtl="0">
              <a:lnSpc>
                <a:spcPct val="100000"/>
              </a:lnSpc>
              <a:spcBef>
                <a:spcPts val="360"/>
              </a:spcBef>
              <a:spcAft>
                <a:spcPts val="0"/>
              </a:spcAft>
              <a:buSzPts val="1250"/>
              <a:buChar char="⧫"/>
            </a:pPr>
            <a:r>
              <a:rPr lang="en-US" dirty="0"/>
              <a:t>The design space is represented as the combination of conventional and pixelated approach</a:t>
            </a:r>
            <a:endParaRPr dirty="0"/>
          </a:p>
          <a:p>
            <a:pPr marL="914400" lvl="1" indent="-228600" algn="l" rtl="0">
              <a:lnSpc>
                <a:spcPct val="100000"/>
              </a:lnSpc>
              <a:spcBef>
                <a:spcPts val="360"/>
              </a:spcBef>
              <a:spcAft>
                <a:spcPts val="0"/>
              </a:spcAft>
              <a:buSzPts val="1800"/>
              <a:buNone/>
            </a:pPr>
            <a:endParaRPr dirty="0"/>
          </a:p>
        </p:txBody>
      </p:sp>
      <p:sp>
        <p:nvSpPr>
          <p:cNvPr id="335" name="Google Shape;335;g3277cefa6ab_1_46"/>
          <p:cNvSpPr txBox="1">
            <a:spLocks noGrp="1"/>
          </p:cNvSpPr>
          <p:nvPr>
            <p:ph type="title"/>
          </p:nvPr>
        </p:nvSpPr>
        <p:spPr>
          <a:xfrm>
            <a:off x="575734" y="101601"/>
            <a:ext cx="11030100" cy="716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Hybrid Design Space Optimization</a:t>
            </a:r>
            <a:endParaRPr/>
          </a:p>
        </p:txBody>
      </p:sp>
      <p:sp>
        <p:nvSpPr>
          <p:cNvPr id="336" name="Google Shape;336;g3277cefa6ab_1_46"/>
          <p:cNvSpPr txBox="1">
            <a:spLocks noGrp="1"/>
          </p:cNvSpPr>
          <p:nvPr>
            <p:ph type="sldNum" idx="12"/>
          </p:nvPr>
        </p:nvSpPr>
        <p:spPr>
          <a:xfrm>
            <a:off x="10935730" y="6474942"/>
            <a:ext cx="1203300" cy="362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20</a:t>
            </a:fld>
            <a:endParaRPr/>
          </a:p>
        </p:txBody>
      </p:sp>
      <p:pic>
        <p:nvPicPr>
          <p:cNvPr id="338" name="Google Shape;338;g3277cefa6ab_1_46"/>
          <p:cNvPicPr preferRelativeResize="0"/>
          <p:nvPr/>
        </p:nvPicPr>
        <p:blipFill rotWithShape="1">
          <a:blip r:embed="rId3">
            <a:alphaModFix/>
          </a:blip>
          <a:srcRect r="51461" b="7570"/>
          <a:stretch/>
        </p:blipFill>
        <p:spPr>
          <a:xfrm>
            <a:off x="631640" y="2624975"/>
            <a:ext cx="4641900" cy="3376696"/>
          </a:xfrm>
          <a:prstGeom prst="rect">
            <a:avLst/>
          </a:prstGeom>
          <a:noFill/>
          <a:ln>
            <a:noFill/>
          </a:ln>
        </p:spPr>
      </p:pic>
      <p:sp>
        <p:nvSpPr>
          <p:cNvPr id="339" name="Google Shape;339;g3277cefa6ab_1_46"/>
          <p:cNvSpPr txBox="1"/>
          <p:nvPr/>
        </p:nvSpPr>
        <p:spPr>
          <a:xfrm>
            <a:off x="804628" y="2144609"/>
            <a:ext cx="29672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[Chae+, ICCAD’24]</a:t>
            </a:r>
            <a:endParaRPr sz="2000" b="0" i="0" u="none" strike="noStrike" cap="none" dirty="0">
              <a:solidFill>
                <a:srgbClr val="434343"/>
              </a:solidFill>
              <a:latin typeface="Arial"/>
              <a:ea typeface="Arial"/>
              <a:cs typeface="Arial"/>
              <a:sym typeface="Arial"/>
            </a:endParaRPr>
          </a:p>
        </p:txBody>
      </p:sp>
      <p:pic>
        <p:nvPicPr>
          <p:cNvPr id="4" name="Picture 2">
            <a:extLst>
              <a:ext uri="{FF2B5EF4-FFF2-40B4-BE49-F238E27FC236}">
                <a16:creationId xmlns:a16="http://schemas.microsoft.com/office/drawing/2014/main" id="{11E0A651-0D7A-3B8B-41C3-891A01FB1C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41" t="2812" r="19328" b="7475"/>
          <a:stretch/>
        </p:blipFill>
        <p:spPr bwMode="auto">
          <a:xfrm>
            <a:off x="5392325" y="2665322"/>
            <a:ext cx="3287921" cy="3507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81E0F5-972E-BAEB-626C-5DCB98200E6C}"/>
              </a:ext>
            </a:extLst>
          </p:cNvPr>
          <p:cNvSpPr txBox="1"/>
          <p:nvPr/>
        </p:nvSpPr>
        <p:spPr>
          <a:xfrm>
            <a:off x="6161149" y="2436475"/>
            <a:ext cx="2342074"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28 parameters</a:t>
            </a:r>
          </a:p>
        </p:txBody>
      </p:sp>
      <p:sp>
        <p:nvSpPr>
          <p:cNvPr id="6" name="Rectangle 5">
            <a:extLst>
              <a:ext uri="{FF2B5EF4-FFF2-40B4-BE49-F238E27FC236}">
                <a16:creationId xmlns:a16="http://schemas.microsoft.com/office/drawing/2014/main" id="{84C45731-9E04-69D6-D77E-71660C0E1298}"/>
              </a:ext>
            </a:extLst>
          </p:cNvPr>
          <p:cNvSpPr/>
          <p:nvPr/>
        </p:nvSpPr>
        <p:spPr>
          <a:xfrm>
            <a:off x="5842670" y="3407665"/>
            <a:ext cx="2794745" cy="1395217"/>
          </a:xfrm>
          <a:prstGeom prst="rect">
            <a:avLst/>
          </a:prstGeom>
          <a:noFill/>
          <a:ln w="38100">
            <a:solidFill>
              <a:srgbClr val="E971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0084B58-1975-4569-83D7-9CEF8C6FD251}"/>
              </a:ext>
            </a:extLst>
          </p:cNvPr>
          <p:cNvCxnSpPr>
            <a:cxnSpLocks/>
          </p:cNvCxnSpPr>
          <p:nvPr/>
        </p:nvCxnSpPr>
        <p:spPr>
          <a:xfrm>
            <a:off x="8638992" y="4105272"/>
            <a:ext cx="394663" cy="0"/>
          </a:xfrm>
          <a:prstGeom prst="straightConnector1">
            <a:avLst/>
          </a:prstGeom>
          <a:ln w="28575">
            <a:solidFill>
              <a:srgbClr val="E97132"/>
            </a:solidFill>
            <a:tailEnd type="triangle"/>
          </a:ln>
        </p:spPr>
        <p:style>
          <a:lnRef idx="1">
            <a:schemeClr val="accent6"/>
          </a:lnRef>
          <a:fillRef idx="0">
            <a:schemeClr val="accent6"/>
          </a:fillRef>
          <a:effectRef idx="0">
            <a:schemeClr val="accent6"/>
          </a:effectRef>
          <a:fontRef idx="minor">
            <a:schemeClr val="tx1"/>
          </a:fontRef>
        </p:style>
      </p:cxnSp>
      <p:pic>
        <p:nvPicPr>
          <p:cNvPr id="8" name="Picture 2">
            <a:extLst>
              <a:ext uri="{FF2B5EF4-FFF2-40B4-BE49-F238E27FC236}">
                <a16:creationId xmlns:a16="http://schemas.microsoft.com/office/drawing/2014/main" id="{56301F13-F69F-34FA-C1C1-4D308BAA77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272" t="2812" b="7475"/>
          <a:stretch/>
        </p:blipFill>
        <p:spPr bwMode="auto">
          <a:xfrm rot="16200000">
            <a:off x="9673840" y="2813938"/>
            <a:ext cx="1241561" cy="25437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F7BEBB-6D10-19BA-39CF-0A52EDF3E97C}"/>
              </a:ext>
            </a:extLst>
          </p:cNvPr>
          <p:cNvSpPr txBox="1"/>
          <p:nvPr/>
        </p:nvSpPr>
        <p:spPr>
          <a:xfrm>
            <a:off x="9156550" y="3088995"/>
            <a:ext cx="2466245"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Diverse ring shapes</a:t>
            </a:r>
          </a:p>
        </p:txBody>
      </p:sp>
      <p:sp>
        <p:nvSpPr>
          <p:cNvPr id="10" name="Rectangle 9">
            <a:extLst>
              <a:ext uri="{FF2B5EF4-FFF2-40B4-BE49-F238E27FC236}">
                <a16:creationId xmlns:a16="http://schemas.microsoft.com/office/drawing/2014/main" id="{BFB84872-3C76-EB2B-B050-D485841DF955}"/>
              </a:ext>
            </a:extLst>
          </p:cNvPr>
          <p:cNvSpPr/>
          <p:nvPr/>
        </p:nvSpPr>
        <p:spPr>
          <a:xfrm>
            <a:off x="5878974" y="4787643"/>
            <a:ext cx="1923243" cy="1133727"/>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3B91F6F-3A52-A155-FC93-7AC7EFD55547}"/>
              </a:ext>
            </a:extLst>
          </p:cNvPr>
          <p:cNvCxnSpPr>
            <a:cxnSpLocks/>
          </p:cNvCxnSpPr>
          <p:nvPr/>
        </p:nvCxnSpPr>
        <p:spPr>
          <a:xfrm>
            <a:off x="7802217" y="5316647"/>
            <a:ext cx="1344609" cy="0"/>
          </a:xfrm>
          <a:prstGeom prst="straightConnector1">
            <a:avLst/>
          </a:prstGeom>
          <a:ln w="28575">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C4C9B853-E134-10C5-2034-4822C790A86A}"/>
              </a:ext>
            </a:extLst>
          </p:cNvPr>
          <p:cNvSpPr txBox="1"/>
          <p:nvPr/>
        </p:nvSpPr>
        <p:spPr>
          <a:xfrm>
            <a:off x="9236755" y="4949778"/>
            <a:ext cx="2466245"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Local deformations</a:t>
            </a:r>
          </a:p>
        </p:txBody>
      </p:sp>
      <p:pic>
        <p:nvPicPr>
          <p:cNvPr id="1026" name="Picture 2">
            <a:extLst>
              <a:ext uri="{FF2B5EF4-FFF2-40B4-BE49-F238E27FC236}">
                <a16:creationId xmlns:a16="http://schemas.microsoft.com/office/drawing/2014/main" id="{C07E7B8D-B965-43A4-BEA5-AD2D7F90A4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6579" t="4977" r="1422" b="5163"/>
          <a:stretch/>
        </p:blipFill>
        <p:spPr bwMode="auto">
          <a:xfrm rot="16200000">
            <a:off x="9168022" y="5348873"/>
            <a:ext cx="547025" cy="549278"/>
          </a:xfrm>
          <a:prstGeom prst="rect">
            <a:avLst/>
          </a:prstGeom>
          <a:noFill/>
          <a:ln w="6350">
            <a:solidFill>
              <a:schemeClr val="bg2"/>
            </a:solidFill>
          </a:ln>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01FB94BF-FA3F-78E2-5525-C593259F73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351" t="5301" r="25650" b="4841"/>
          <a:stretch/>
        </p:blipFill>
        <p:spPr bwMode="auto">
          <a:xfrm rot="16200000">
            <a:off x="9759632" y="5348874"/>
            <a:ext cx="547026" cy="549277"/>
          </a:xfrm>
          <a:prstGeom prst="rect">
            <a:avLst/>
          </a:prstGeom>
          <a:noFill/>
          <a:ln w="6350">
            <a:solidFill>
              <a:schemeClr val="bg2"/>
            </a:solidFill>
          </a:ln>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BB81D968-3768-A61A-C5A9-74B4CDB38AB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031" t="5286" r="49969" b="4853"/>
          <a:stretch/>
        </p:blipFill>
        <p:spPr bwMode="auto">
          <a:xfrm rot="16200000">
            <a:off x="10351241" y="5348874"/>
            <a:ext cx="547023" cy="549276"/>
          </a:xfrm>
          <a:prstGeom prst="rect">
            <a:avLst/>
          </a:prstGeom>
          <a:noFill/>
          <a:ln w="6350">
            <a:solidFill>
              <a:schemeClr val="bg2"/>
            </a:solidFill>
          </a:ln>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E62FF136-C2D6-7CEA-C0B5-F9AD4E06D2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08" t="4964" r="74294" b="5178"/>
          <a:stretch/>
        </p:blipFill>
        <p:spPr bwMode="auto">
          <a:xfrm rot="16200000">
            <a:off x="10942850" y="5348874"/>
            <a:ext cx="547021" cy="549276"/>
          </a:xfrm>
          <a:prstGeom prst="rect">
            <a:avLst/>
          </a:prstGeom>
          <a:noFill/>
          <a:ln w="6350">
            <a:solidFill>
              <a:schemeClr val="bg2"/>
            </a:solidFill>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animBg="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3277cefa6ab_1_34"/>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7975" algn="l" rtl="0">
              <a:lnSpc>
                <a:spcPct val="100000"/>
              </a:lnSpc>
              <a:spcBef>
                <a:spcPts val="360"/>
              </a:spcBef>
              <a:spcAft>
                <a:spcPts val="0"/>
              </a:spcAft>
              <a:buSzPts val="1250"/>
              <a:buChar char="⧫"/>
            </a:pPr>
            <a:r>
              <a:rPr lang="en-US" dirty="0"/>
              <a:t>Bayesian Optimization</a:t>
            </a:r>
            <a:endParaRPr dirty="0"/>
          </a:p>
        </p:txBody>
      </p:sp>
      <p:sp>
        <p:nvSpPr>
          <p:cNvPr id="345" name="Google Shape;345;g3277cefa6ab_1_34"/>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Hybrid Design Space Optimization</a:t>
            </a:r>
            <a:endParaRPr/>
          </a:p>
        </p:txBody>
      </p:sp>
      <p:sp>
        <p:nvSpPr>
          <p:cNvPr id="346" name="Google Shape;346;g3277cefa6ab_1_34"/>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21</a:t>
            </a:fld>
            <a:endParaRPr/>
          </a:p>
        </p:txBody>
      </p:sp>
      <p:sp>
        <p:nvSpPr>
          <p:cNvPr id="349" name="Google Shape;349;g3277cefa6ab_1_34"/>
          <p:cNvSpPr txBox="1"/>
          <p:nvPr/>
        </p:nvSpPr>
        <p:spPr>
          <a:xfrm>
            <a:off x="5123233" y="1375370"/>
            <a:ext cx="6643893" cy="3659400"/>
          </a:xfrm>
          <a:prstGeom prst="rect">
            <a:avLst/>
          </a:prstGeom>
          <a:noFill/>
          <a:ln>
            <a:noFill/>
          </a:ln>
        </p:spPr>
        <p:txBody>
          <a:bodyPr spcFirstLastPara="1" wrap="square" lIns="91425" tIns="45700" rIns="91425" bIns="45700" anchor="t" anchorCtr="0">
            <a:noAutofit/>
          </a:bodyPr>
          <a:lstStyle/>
          <a:p>
            <a:pPr marL="914400" marR="0" lvl="1" indent="-307975" algn="l" rtl="0">
              <a:lnSpc>
                <a:spcPct val="100000"/>
              </a:lnSpc>
              <a:spcBef>
                <a:spcPts val="360"/>
              </a:spcBef>
              <a:spcAft>
                <a:spcPts val="0"/>
              </a:spcAft>
              <a:buClr>
                <a:srgbClr val="FF6600"/>
              </a:buClr>
              <a:buSzPts val="1250"/>
              <a:buFont typeface="Arial"/>
              <a:buChar char="›"/>
            </a:pPr>
            <a:r>
              <a:rPr lang="en-US" sz="2400" b="0" i="0" u="none" strike="noStrike" cap="none" dirty="0">
                <a:solidFill>
                  <a:schemeClr val="dk1"/>
                </a:solidFill>
                <a:latin typeface="Arial"/>
                <a:ea typeface="Arial"/>
                <a:cs typeface="Arial"/>
                <a:sym typeface="Arial"/>
              </a:rPr>
              <a:t>Select new designs through probabilistic decision-making</a:t>
            </a:r>
            <a:endParaRPr dirty="0"/>
          </a:p>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Optimize for ring-structure parameters</a:t>
            </a:r>
            <a:endParaRPr sz="2400" dirty="0">
              <a:solidFill>
                <a:schemeClr val="dk1"/>
              </a:solidFill>
            </a:endParaRPr>
          </a:p>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Local deformations are treated as noise</a:t>
            </a:r>
            <a:endParaRPr sz="2400" dirty="0">
              <a:solidFill>
                <a:schemeClr val="dk1"/>
              </a:solidFil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p:txBody>
      </p:sp>
      <p:sp>
        <p:nvSpPr>
          <p:cNvPr id="351" name="Google Shape;351;g3277cefa6ab_1_34"/>
          <p:cNvSpPr txBox="1"/>
          <p:nvPr/>
        </p:nvSpPr>
        <p:spPr>
          <a:xfrm>
            <a:off x="7320606" y="5858633"/>
            <a:ext cx="4285228" cy="640500"/>
          </a:xfrm>
          <a:prstGeom prst="rect">
            <a:avLst/>
          </a:prstGeom>
          <a:noFill/>
          <a:ln>
            <a:noFill/>
          </a:ln>
        </p:spPr>
        <p:txBody>
          <a:bodyPr spcFirstLastPara="1" wrap="square" lIns="91425" tIns="45700" rIns="91425" bIns="45700" anchor="t" anchorCtr="0">
            <a:noAutofit/>
          </a:bodyPr>
          <a:lstStyle/>
          <a:p>
            <a:pPr marL="148590" marR="0" lvl="0" indent="0" algn="l" rtl="0">
              <a:lnSpc>
                <a:spcPct val="100000"/>
              </a:lnSpc>
              <a:spcBef>
                <a:spcPts val="360"/>
              </a:spcBef>
              <a:spcAft>
                <a:spcPts val="0"/>
              </a:spcAft>
              <a:buClr>
                <a:srgbClr val="FF6600"/>
              </a:buClr>
              <a:buSzPts val="1260"/>
              <a:buFont typeface="Noto Sans Symbols"/>
              <a:buNone/>
            </a:pPr>
            <a:r>
              <a:rPr lang="en-US" sz="2000" b="0" i="0" u="none" strike="noStrike" cap="none" dirty="0">
                <a:solidFill>
                  <a:schemeClr val="dk1"/>
                </a:solidFill>
                <a:latin typeface="Arial"/>
                <a:ea typeface="Arial"/>
                <a:cs typeface="Arial"/>
                <a:sym typeface="Arial"/>
              </a:rPr>
              <a:t>Non-intuitive structure can achieve beyond template-based design </a:t>
            </a:r>
            <a:endParaRPr dirty="0"/>
          </a:p>
        </p:txBody>
      </p:sp>
      <p:pic>
        <p:nvPicPr>
          <p:cNvPr id="352" name="Google Shape;352;g3277cefa6ab_1_34"/>
          <p:cNvPicPr preferRelativeResize="0"/>
          <p:nvPr/>
        </p:nvPicPr>
        <p:blipFill>
          <a:blip r:embed="rId3">
            <a:alphaModFix/>
          </a:blip>
          <a:stretch>
            <a:fillRect/>
          </a:stretch>
        </p:blipFill>
        <p:spPr>
          <a:xfrm>
            <a:off x="597527" y="1486093"/>
            <a:ext cx="4909691" cy="4002635"/>
          </a:xfrm>
          <a:prstGeom prst="rect">
            <a:avLst/>
          </a:prstGeom>
          <a:noFill/>
          <a:ln>
            <a:noFill/>
          </a:ln>
        </p:spPr>
      </p:pic>
      <p:sp>
        <p:nvSpPr>
          <p:cNvPr id="2" name="Google Shape;339;g3277cefa6ab_1_46">
            <a:extLst>
              <a:ext uri="{FF2B5EF4-FFF2-40B4-BE49-F238E27FC236}">
                <a16:creationId xmlns:a16="http://schemas.microsoft.com/office/drawing/2014/main" id="{844614B0-AF3A-4F12-7427-87A152218BE7}"/>
              </a:ext>
            </a:extLst>
          </p:cNvPr>
          <p:cNvSpPr txBox="1"/>
          <p:nvPr/>
        </p:nvSpPr>
        <p:spPr>
          <a:xfrm>
            <a:off x="533400" y="5419898"/>
            <a:ext cx="29672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[Chae+, ICCAD’24]</a:t>
            </a:r>
            <a:endParaRPr sz="2000" b="0" i="0" u="none" strike="noStrike" cap="none" dirty="0">
              <a:solidFill>
                <a:srgbClr val="434343"/>
              </a:solidFill>
              <a:latin typeface="Arial"/>
              <a:ea typeface="Arial"/>
              <a:cs typeface="Arial"/>
              <a:sym typeface="Arial"/>
            </a:endParaRPr>
          </a:p>
        </p:txBody>
      </p:sp>
      <p:pic>
        <p:nvPicPr>
          <p:cNvPr id="5" name="Picture 4">
            <a:extLst>
              <a:ext uri="{FF2B5EF4-FFF2-40B4-BE49-F238E27FC236}">
                <a16:creationId xmlns:a16="http://schemas.microsoft.com/office/drawing/2014/main" id="{06435FFA-A8B9-9135-9300-F76936E6DFA9}"/>
              </a:ext>
            </a:extLst>
          </p:cNvPr>
          <p:cNvPicPr>
            <a:picLocks noChangeAspect="1"/>
          </p:cNvPicPr>
          <p:nvPr/>
        </p:nvPicPr>
        <p:blipFill>
          <a:blip r:embed="rId4"/>
          <a:stretch>
            <a:fillRect/>
          </a:stretch>
        </p:blipFill>
        <p:spPr>
          <a:xfrm>
            <a:off x="5917978" y="3213960"/>
            <a:ext cx="4685171" cy="2707414"/>
          </a:xfrm>
          <a:prstGeom prst="rect">
            <a:avLst/>
          </a:prstGeom>
        </p:spPr>
      </p:pic>
      <p:sp>
        <p:nvSpPr>
          <p:cNvPr id="7" name="Rectangle 6">
            <a:extLst>
              <a:ext uri="{FF2B5EF4-FFF2-40B4-BE49-F238E27FC236}">
                <a16:creationId xmlns:a16="http://schemas.microsoft.com/office/drawing/2014/main" id="{6394BED3-4A04-ADA1-5B09-00AF60AD00DC}"/>
              </a:ext>
            </a:extLst>
          </p:cNvPr>
          <p:cNvSpPr/>
          <p:nvPr/>
        </p:nvSpPr>
        <p:spPr>
          <a:xfrm>
            <a:off x="8877028" y="3892518"/>
            <a:ext cx="1813351" cy="2092274"/>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5C60C2-7238-C359-821F-DE81DA1317B1}"/>
              </a:ext>
            </a:extLst>
          </p:cNvPr>
          <p:cNvSpPr/>
          <p:nvPr/>
        </p:nvSpPr>
        <p:spPr>
          <a:xfrm>
            <a:off x="9128632" y="3892518"/>
            <a:ext cx="1167973" cy="287709"/>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88E0D9A-B8BA-AE98-28CB-3F8CA1981944}"/>
              </a:ext>
            </a:extLst>
          </p:cNvPr>
          <p:cNvSpPr/>
          <p:nvPr/>
        </p:nvSpPr>
        <p:spPr>
          <a:xfrm>
            <a:off x="8975042" y="5511461"/>
            <a:ext cx="1521348" cy="347172"/>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p:bldP spid="7" grpId="0" animBg="1"/>
      <p:bldP spid="3"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3277b82dfb6_0_965"/>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Inverse Design: Challenges</a:t>
            </a:r>
            <a:endParaRPr dirty="0"/>
          </a:p>
        </p:txBody>
      </p:sp>
      <p:sp>
        <p:nvSpPr>
          <p:cNvPr id="359" name="Google Shape;359;g3277b82dfb6_0_965"/>
          <p:cNvSpPr txBox="1">
            <a:spLocks noGrp="1"/>
          </p:cNvSpPr>
          <p:nvPr>
            <p:ph type="body" idx="1"/>
          </p:nvPr>
        </p:nvSpPr>
        <p:spPr>
          <a:xfrm>
            <a:off x="533401" y="936627"/>
            <a:ext cx="6411600" cy="27096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b="1" dirty="0"/>
              <a:t>Challenge: </a:t>
            </a:r>
            <a:r>
              <a:rPr lang="en-US" dirty="0"/>
              <a:t>Design space definition</a:t>
            </a:r>
            <a:endParaRPr dirty="0"/>
          </a:p>
          <a:p>
            <a:pPr marL="914400" lvl="1" indent="-342900" algn="l" rtl="0">
              <a:lnSpc>
                <a:spcPct val="100000"/>
              </a:lnSpc>
              <a:spcBef>
                <a:spcPts val="360"/>
              </a:spcBef>
              <a:spcAft>
                <a:spcPts val="0"/>
              </a:spcAft>
              <a:buSzPts val="1800"/>
              <a:buChar char="›"/>
            </a:pPr>
            <a:r>
              <a:rPr lang="en-US" dirty="0"/>
              <a:t>Conventional tabular: highly restricted</a:t>
            </a:r>
            <a:endParaRPr dirty="0"/>
          </a:p>
          <a:p>
            <a:pPr marL="914400" lvl="1" indent="-342900" algn="l" rtl="0">
              <a:lnSpc>
                <a:spcPct val="100000"/>
              </a:lnSpc>
              <a:spcBef>
                <a:spcPts val="360"/>
              </a:spcBef>
              <a:spcAft>
                <a:spcPts val="0"/>
              </a:spcAft>
              <a:buSzPts val="1800"/>
              <a:buChar char="›"/>
            </a:pPr>
            <a:r>
              <a:rPr lang="en-US" dirty="0"/>
              <a:t>Complete pixelated: randomly scattered pixels and isolated shapes lead to redundant design performance</a:t>
            </a:r>
            <a:endParaRPr dirty="0"/>
          </a:p>
          <a:p>
            <a:pPr marL="914400" lvl="1" indent="-228600" algn="l" rtl="0">
              <a:lnSpc>
                <a:spcPct val="100000"/>
              </a:lnSpc>
              <a:spcBef>
                <a:spcPts val="360"/>
              </a:spcBef>
              <a:spcAft>
                <a:spcPts val="0"/>
              </a:spcAft>
              <a:buSzPts val="1800"/>
              <a:buNone/>
            </a:pPr>
            <a:endParaRPr dirty="0"/>
          </a:p>
          <a:p>
            <a:pPr marL="914400" lvl="1" indent="-228600" algn="l" rtl="0">
              <a:lnSpc>
                <a:spcPct val="100000"/>
              </a:lnSpc>
              <a:spcBef>
                <a:spcPts val="360"/>
              </a:spcBef>
              <a:spcAft>
                <a:spcPts val="0"/>
              </a:spcAft>
              <a:buSzPts val="1800"/>
              <a:buNone/>
            </a:pPr>
            <a:endParaRPr dirty="0"/>
          </a:p>
          <a:p>
            <a:pPr marL="457200" lvl="0" indent="-22860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a:p>
            <a:pPr marL="457200" lvl="0" indent="-228600" algn="l" rtl="0">
              <a:lnSpc>
                <a:spcPct val="100000"/>
              </a:lnSpc>
              <a:spcBef>
                <a:spcPts val="360"/>
              </a:spcBef>
              <a:spcAft>
                <a:spcPts val="0"/>
              </a:spcAft>
              <a:buSzPts val="1260"/>
              <a:buNone/>
            </a:pPr>
            <a:endParaRPr dirty="0"/>
          </a:p>
          <a:p>
            <a:pPr marL="457200" lvl="0" indent="-228600" algn="l" rtl="0">
              <a:lnSpc>
                <a:spcPct val="100000"/>
              </a:lnSpc>
              <a:spcBef>
                <a:spcPts val="360"/>
              </a:spcBef>
              <a:spcAft>
                <a:spcPts val="0"/>
              </a:spcAft>
              <a:buSzPts val="1260"/>
              <a:buNone/>
            </a:pPr>
            <a:endParaRPr b="1" dirty="0"/>
          </a:p>
          <a:p>
            <a:pPr marL="914400" lvl="1" indent="-228600" algn="l" rtl="0">
              <a:lnSpc>
                <a:spcPct val="100000"/>
              </a:lnSpc>
              <a:spcBef>
                <a:spcPts val="360"/>
              </a:spcBef>
              <a:spcAft>
                <a:spcPts val="0"/>
              </a:spcAft>
              <a:buSzPts val="1800"/>
              <a:buNone/>
            </a:pPr>
            <a:endParaRPr dirty="0"/>
          </a:p>
        </p:txBody>
      </p:sp>
      <p:sp>
        <p:nvSpPr>
          <p:cNvPr id="360" name="Google Shape;360;g3277b82dfb6_0_965"/>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22</a:t>
            </a:fld>
            <a:endParaRPr/>
          </a:p>
        </p:txBody>
      </p:sp>
      <p:sp>
        <p:nvSpPr>
          <p:cNvPr id="361" name="Google Shape;361;g3277b82dfb6_0_965"/>
          <p:cNvSpPr/>
          <p:nvPr/>
        </p:nvSpPr>
        <p:spPr>
          <a:xfrm>
            <a:off x="3305523" y="4465226"/>
            <a:ext cx="816900" cy="1893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2" name="Google Shape;362;g3277b82dfb6_0_965"/>
          <p:cNvSpPr txBox="1"/>
          <p:nvPr/>
        </p:nvSpPr>
        <p:spPr>
          <a:xfrm>
            <a:off x="261253" y="3429000"/>
            <a:ext cx="7399200" cy="896400"/>
          </a:xfrm>
          <a:prstGeom prst="rect">
            <a:avLst/>
          </a:prstGeom>
          <a:noFill/>
          <a:ln>
            <a:noFill/>
          </a:ln>
        </p:spPr>
        <p:txBody>
          <a:bodyPr spcFirstLastPara="1" wrap="square" lIns="91425" tIns="45700" rIns="91425" bIns="45700" anchor="t" anchorCtr="0">
            <a:noAutofit/>
          </a:bodyPr>
          <a:lstStyle/>
          <a:p>
            <a:pPr marL="571500" marR="0" lvl="1" indent="0" algn="l" rtl="0">
              <a:lnSpc>
                <a:spcPct val="100000"/>
              </a:lnSpc>
              <a:spcBef>
                <a:spcPts val="360"/>
              </a:spcBef>
              <a:spcAft>
                <a:spcPts val="0"/>
              </a:spcAft>
              <a:buClr>
                <a:srgbClr val="FF6600"/>
              </a:buClr>
              <a:buSzPts val="1800"/>
              <a:buFont typeface="Arial"/>
              <a:buNone/>
            </a:pPr>
            <a:r>
              <a:rPr lang="en-US" sz="2400" b="0" i="0" u="none" strike="noStrike" cap="none" dirty="0">
                <a:solidFill>
                  <a:schemeClr val="dk1"/>
                </a:solidFill>
                <a:latin typeface="Arial"/>
                <a:ea typeface="Arial"/>
                <a:cs typeface="Arial"/>
                <a:sym typeface="Wingdings" panose="05000000000000000000" pitchFamily="2" charset="2"/>
              </a:rPr>
              <a:t></a:t>
            </a:r>
            <a:r>
              <a:rPr lang="en-US" sz="2400" b="0" i="0" u="none" strike="noStrike" cap="none" dirty="0">
                <a:solidFill>
                  <a:schemeClr val="dk1"/>
                </a:solidFill>
                <a:latin typeface="Arial"/>
                <a:ea typeface="Arial"/>
                <a:cs typeface="Arial"/>
                <a:sym typeface="Arial"/>
              </a:rPr>
              <a:t> Need to balance between exploitation and exploration of the design space</a:t>
            </a:r>
            <a:endParaRPr sz="2400" b="1"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p:txBody>
      </p:sp>
      <p:sp>
        <p:nvSpPr>
          <p:cNvPr id="363" name="Google Shape;363;g3277b82dfb6_0_965"/>
          <p:cNvSpPr txBox="1"/>
          <p:nvPr/>
        </p:nvSpPr>
        <p:spPr>
          <a:xfrm>
            <a:off x="533400" y="4665050"/>
            <a:ext cx="7751700" cy="1928700"/>
          </a:xfrm>
          <a:prstGeom prst="rect">
            <a:avLst/>
          </a:prstGeom>
          <a:noFill/>
          <a:ln>
            <a:noFill/>
          </a:ln>
        </p:spPr>
        <p:txBody>
          <a:bodyPr spcFirstLastPara="1" wrap="square" lIns="91425" tIns="45700" rIns="91425" bIns="45700" anchor="t" anchorCtr="0">
            <a:noAutofit/>
          </a:bodyPr>
          <a:lstStyle/>
          <a:p>
            <a:pPr marL="457200" marR="0" lvl="0" indent="-308610" algn="l" rtl="0">
              <a:lnSpc>
                <a:spcPct val="100000"/>
              </a:lnSpc>
              <a:spcBef>
                <a:spcPts val="360"/>
              </a:spcBef>
              <a:spcAft>
                <a:spcPts val="0"/>
              </a:spcAft>
              <a:buClr>
                <a:srgbClr val="FF6600"/>
              </a:buClr>
              <a:buSzPts val="1260"/>
              <a:buFont typeface="Noto Sans Symbols"/>
              <a:buChar char="⧫"/>
            </a:pPr>
            <a:r>
              <a:rPr lang="en-US" sz="2800" b="1" i="0" u="none" strike="noStrike" cap="none" dirty="0">
                <a:solidFill>
                  <a:schemeClr val="dk1"/>
                </a:solidFill>
                <a:latin typeface="Arial"/>
                <a:ea typeface="Arial"/>
                <a:cs typeface="Arial"/>
                <a:sym typeface="Arial"/>
              </a:rPr>
              <a:t>Solution: </a:t>
            </a:r>
            <a:endParaRPr sz="2800" b="0" i="0" u="none" strike="noStrike" cap="none" dirty="0">
              <a:solidFill>
                <a:schemeClr val="dk1"/>
              </a:solidFill>
              <a:latin typeface="Arial"/>
              <a:ea typeface="Arial"/>
              <a:cs typeface="Arial"/>
              <a:sym typeface="Arial"/>
            </a:endParaRPr>
          </a:p>
          <a:p>
            <a:pPr marL="914400" marR="0" lvl="1" indent="-342900" algn="l" rtl="0">
              <a:lnSpc>
                <a:spcPct val="100000"/>
              </a:lnSpc>
              <a:spcBef>
                <a:spcPts val="360"/>
              </a:spcBef>
              <a:spcAft>
                <a:spcPts val="0"/>
              </a:spcAft>
              <a:buClr>
                <a:srgbClr val="FF6600"/>
              </a:buClr>
              <a:buSzPts val="1800"/>
              <a:buFont typeface="Arial"/>
              <a:buChar char="›"/>
            </a:pPr>
            <a:r>
              <a:rPr lang="en-US" sz="2400" b="0" i="0" u="none" strike="noStrike" cap="none" dirty="0">
                <a:solidFill>
                  <a:schemeClr val="dk1"/>
                </a:solidFill>
                <a:latin typeface="Arial"/>
                <a:ea typeface="Arial"/>
                <a:cs typeface="Arial"/>
                <a:sym typeface="Arial"/>
              </a:rPr>
              <a:t>Hybrid-approach of flexible</a:t>
            </a:r>
            <a:r>
              <a:rPr lang="en-US" sz="2400" dirty="0">
                <a:solidFill>
                  <a:schemeClr val="dk1"/>
                </a:solidFill>
              </a:rPr>
              <a:t> t</a:t>
            </a:r>
            <a:r>
              <a:rPr lang="en-US" sz="2400" b="0" i="0" u="none" strike="noStrike" cap="none" dirty="0">
                <a:solidFill>
                  <a:schemeClr val="dk1"/>
                </a:solidFill>
                <a:latin typeface="Arial"/>
                <a:ea typeface="Arial"/>
                <a:cs typeface="Arial"/>
                <a:sym typeface="Arial"/>
              </a:rPr>
              <a:t>emplate-based with local deformations</a:t>
            </a:r>
            <a:endParaRPr sz="2400" b="0" i="0" u="none" strike="noStrike" cap="none" dirty="0">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FF6600"/>
              </a:buClr>
              <a:buSzPts val="1260"/>
              <a:buFont typeface="Noto Sans Symbols"/>
              <a:buNone/>
            </a:pPr>
            <a:endParaRPr sz="28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360"/>
              </a:spcBef>
              <a:spcAft>
                <a:spcPts val="0"/>
              </a:spcAft>
              <a:buClr>
                <a:srgbClr val="FF6600"/>
              </a:buClr>
              <a:buSzPts val="1260"/>
              <a:buFont typeface="Noto Sans Symbols"/>
              <a:buNone/>
            </a:pPr>
            <a:endParaRPr sz="28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360"/>
              </a:spcBef>
              <a:spcAft>
                <a:spcPts val="0"/>
              </a:spcAft>
              <a:buClr>
                <a:srgbClr val="FF6600"/>
              </a:buClr>
              <a:buSzPts val="1260"/>
              <a:buFont typeface="Noto Sans Symbols"/>
              <a:buNone/>
            </a:pPr>
            <a:endParaRPr sz="2800" b="1"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p:txBody>
      </p:sp>
      <p:pic>
        <p:nvPicPr>
          <p:cNvPr id="364" name="Google Shape;364;g3277b82dfb6_0_965"/>
          <p:cNvPicPr preferRelativeResize="0"/>
          <p:nvPr/>
        </p:nvPicPr>
        <p:blipFill>
          <a:blip r:embed="rId3">
            <a:alphaModFix/>
          </a:blip>
          <a:stretch>
            <a:fillRect/>
          </a:stretch>
        </p:blipFill>
        <p:spPr>
          <a:xfrm>
            <a:off x="7731875" y="1083660"/>
            <a:ext cx="1728434" cy="2434133"/>
          </a:xfrm>
          <a:prstGeom prst="rect">
            <a:avLst/>
          </a:prstGeom>
          <a:noFill/>
          <a:ln>
            <a:noFill/>
          </a:ln>
        </p:spPr>
      </p:pic>
      <p:pic>
        <p:nvPicPr>
          <p:cNvPr id="365" name="Google Shape;365;g3277b82dfb6_0_965"/>
          <p:cNvPicPr preferRelativeResize="0"/>
          <p:nvPr/>
        </p:nvPicPr>
        <p:blipFill>
          <a:blip r:embed="rId4">
            <a:alphaModFix/>
          </a:blip>
          <a:stretch>
            <a:fillRect/>
          </a:stretch>
        </p:blipFill>
        <p:spPr>
          <a:xfrm>
            <a:off x="8825827" y="3820051"/>
            <a:ext cx="1821277" cy="2483949"/>
          </a:xfrm>
          <a:prstGeom prst="rect">
            <a:avLst/>
          </a:prstGeom>
          <a:noFill/>
          <a:ln>
            <a:noFill/>
          </a:ln>
        </p:spPr>
      </p:pic>
      <p:pic>
        <p:nvPicPr>
          <p:cNvPr id="366" name="Google Shape;366;g3277b82dfb6_0_965"/>
          <p:cNvPicPr preferRelativeResize="0"/>
          <p:nvPr/>
        </p:nvPicPr>
        <p:blipFill>
          <a:blip r:embed="rId5">
            <a:alphaModFix/>
          </a:blip>
          <a:stretch>
            <a:fillRect/>
          </a:stretch>
        </p:blipFill>
        <p:spPr>
          <a:xfrm>
            <a:off x="9902439" y="1067250"/>
            <a:ext cx="1757363" cy="2483950"/>
          </a:xfrm>
          <a:prstGeom prst="rect">
            <a:avLst/>
          </a:prstGeom>
          <a:noFill/>
          <a:ln>
            <a:noFill/>
          </a:ln>
        </p:spPr>
      </p:pic>
      <p:cxnSp>
        <p:nvCxnSpPr>
          <p:cNvPr id="367" name="Google Shape;367;g3277b82dfb6_0_965"/>
          <p:cNvCxnSpPr/>
          <p:nvPr/>
        </p:nvCxnSpPr>
        <p:spPr>
          <a:xfrm>
            <a:off x="8642835" y="3475010"/>
            <a:ext cx="622200" cy="576900"/>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368" name="Google Shape;368;g3277b82dfb6_0_965"/>
          <p:cNvCxnSpPr/>
          <p:nvPr/>
        </p:nvCxnSpPr>
        <p:spPr>
          <a:xfrm flipH="1">
            <a:off x="10165035" y="3475010"/>
            <a:ext cx="622200" cy="576900"/>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p:bldP spid="3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3277b82dfb6_0_976"/>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Inverse Design: Future Direction</a:t>
            </a:r>
            <a:endParaRPr dirty="0"/>
          </a:p>
        </p:txBody>
      </p:sp>
      <p:sp>
        <p:nvSpPr>
          <p:cNvPr id="374" name="Google Shape;374;g3277b82dfb6_0_976"/>
          <p:cNvSpPr txBox="1">
            <a:spLocks noGrp="1"/>
          </p:cNvSpPr>
          <p:nvPr>
            <p:ph type="body" idx="1"/>
          </p:nvPr>
        </p:nvSpPr>
        <p:spPr>
          <a:xfrm>
            <a:off x="533400" y="1012826"/>
            <a:ext cx="11169600" cy="2674944"/>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b="1" dirty="0"/>
              <a:t>Future Directions:</a:t>
            </a:r>
            <a:endParaRPr dirty="0"/>
          </a:p>
          <a:p>
            <a:pPr marL="914400" lvl="1" indent="-342900" algn="l" rtl="0">
              <a:lnSpc>
                <a:spcPct val="100000"/>
              </a:lnSpc>
              <a:spcBef>
                <a:spcPts val="360"/>
              </a:spcBef>
              <a:spcAft>
                <a:spcPts val="0"/>
              </a:spcAft>
              <a:buSzPts val="1800"/>
              <a:buFont typeface="Arial"/>
              <a:buChar char="•"/>
            </a:pPr>
            <a:r>
              <a:rPr lang="en-US" dirty="0"/>
              <a:t>Incorporate RFIC domain knowledge to design space definition to ensure meaningful performance outcomes</a:t>
            </a:r>
            <a:endParaRPr dirty="0"/>
          </a:p>
          <a:p>
            <a:pPr marL="914400" lvl="1" indent="-342900" algn="l" rtl="0">
              <a:lnSpc>
                <a:spcPct val="100000"/>
              </a:lnSpc>
              <a:spcBef>
                <a:spcPts val="360"/>
              </a:spcBef>
              <a:spcAft>
                <a:spcPts val="0"/>
              </a:spcAft>
              <a:buSzPts val="1800"/>
              <a:buFont typeface="Arial"/>
              <a:buChar char="•"/>
            </a:pPr>
            <a:r>
              <a:rPr lang="en-US" dirty="0"/>
              <a:t>Introduce non-intuitive features to enhance flexibility</a:t>
            </a:r>
            <a:endParaRPr dirty="0"/>
          </a:p>
          <a:p>
            <a:pPr marL="914400" lvl="1" indent="-342900" algn="l" rtl="0">
              <a:lnSpc>
                <a:spcPct val="100000"/>
              </a:lnSpc>
              <a:spcBef>
                <a:spcPts val="360"/>
              </a:spcBef>
              <a:spcAft>
                <a:spcPts val="0"/>
              </a:spcAft>
              <a:buSzPts val="1800"/>
              <a:buFont typeface="Arial"/>
              <a:buChar char="•"/>
            </a:pPr>
            <a:r>
              <a:rPr lang="en-US" dirty="0"/>
              <a:t>Shift towards active-passive co-optimization, integrating both components into an end-to-end AI-assisted design flow</a:t>
            </a:r>
            <a:endParaRPr dirty="0"/>
          </a:p>
          <a:p>
            <a:pPr marL="457200" lvl="0" indent="-22860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a:p>
            <a:pPr marL="457200" lvl="0" indent="-228600" algn="l" rtl="0">
              <a:lnSpc>
                <a:spcPct val="100000"/>
              </a:lnSpc>
              <a:spcBef>
                <a:spcPts val="360"/>
              </a:spcBef>
              <a:spcAft>
                <a:spcPts val="0"/>
              </a:spcAft>
              <a:buSzPts val="1260"/>
              <a:buNone/>
            </a:pPr>
            <a:endParaRPr dirty="0"/>
          </a:p>
        </p:txBody>
      </p:sp>
      <p:sp>
        <p:nvSpPr>
          <p:cNvPr id="375" name="Google Shape;375;g3277b82dfb6_0_976"/>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23</a:t>
            </a:fld>
            <a:endParaRPr/>
          </a:p>
        </p:txBody>
      </p:sp>
      <p:pic>
        <p:nvPicPr>
          <p:cNvPr id="4" name="Picture 3" descr="A white triangle on a black background&#10;&#10;AI-generated content may be incorrect.">
            <a:extLst>
              <a:ext uri="{FF2B5EF4-FFF2-40B4-BE49-F238E27FC236}">
                <a16:creationId xmlns:a16="http://schemas.microsoft.com/office/drawing/2014/main" id="{9E784E40-2F0B-43D0-5412-4D7DE44794A1}"/>
              </a:ext>
            </a:extLst>
          </p:cNvPr>
          <p:cNvPicPr>
            <a:picLocks noChangeAspect="1"/>
          </p:cNvPicPr>
          <p:nvPr/>
        </p:nvPicPr>
        <p:blipFill>
          <a:blip r:embed="rId3"/>
          <a:srcRect t="45469"/>
          <a:stretch/>
        </p:blipFill>
        <p:spPr>
          <a:xfrm>
            <a:off x="5584352" y="3687770"/>
            <a:ext cx="4098421" cy="1900526"/>
          </a:xfrm>
          <a:prstGeom prst="rect">
            <a:avLst/>
          </a:prstGeom>
        </p:spPr>
      </p:pic>
      <p:sp>
        <p:nvSpPr>
          <p:cNvPr id="5" name="TextBox 4">
            <a:extLst>
              <a:ext uri="{FF2B5EF4-FFF2-40B4-BE49-F238E27FC236}">
                <a16:creationId xmlns:a16="http://schemas.microsoft.com/office/drawing/2014/main" id="{125DD51A-7FA8-A9B5-F378-CFB2F7881651}"/>
              </a:ext>
            </a:extLst>
          </p:cNvPr>
          <p:cNvSpPr txBox="1"/>
          <p:nvPr/>
        </p:nvSpPr>
        <p:spPr>
          <a:xfrm>
            <a:off x="4608614" y="4691237"/>
            <a:ext cx="1151183" cy="646331"/>
          </a:xfrm>
          <a:prstGeom prst="rect">
            <a:avLst/>
          </a:prstGeom>
          <a:noFill/>
        </p:spPr>
        <p:txBody>
          <a:bodyPr wrap="square" rtlCol="0">
            <a:spAutoFit/>
          </a:bodyPr>
          <a:lstStyle/>
          <a:p>
            <a:r>
              <a:rPr lang="en-US" sz="1800" dirty="0">
                <a:latin typeface="+mn-lt"/>
              </a:rPr>
              <a:t>Active Device</a:t>
            </a:r>
          </a:p>
        </p:txBody>
      </p:sp>
      <p:sp>
        <p:nvSpPr>
          <p:cNvPr id="6" name="Rectangle 5">
            <a:extLst>
              <a:ext uri="{FF2B5EF4-FFF2-40B4-BE49-F238E27FC236}">
                <a16:creationId xmlns:a16="http://schemas.microsoft.com/office/drawing/2014/main" id="{76CB8AEE-F33A-7379-94DF-97BD29963B94}"/>
              </a:ext>
            </a:extLst>
          </p:cNvPr>
          <p:cNvSpPr/>
          <p:nvPr/>
        </p:nvSpPr>
        <p:spPr>
          <a:xfrm>
            <a:off x="5476336" y="4416185"/>
            <a:ext cx="940290" cy="119061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extBox 7">
            <a:extLst>
              <a:ext uri="{FF2B5EF4-FFF2-40B4-BE49-F238E27FC236}">
                <a16:creationId xmlns:a16="http://schemas.microsoft.com/office/drawing/2014/main" id="{EB7E23D3-4C98-9C01-E1AC-823CB7CE64F3}"/>
              </a:ext>
            </a:extLst>
          </p:cNvPr>
          <p:cNvSpPr txBox="1"/>
          <p:nvPr/>
        </p:nvSpPr>
        <p:spPr>
          <a:xfrm>
            <a:off x="4654397" y="5618463"/>
            <a:ext cx="2347528" cy="646331"/>
          </a:xfrm>
          <a:prstGeom prst="rect">
            <a:avLst/>
          </a:prstGeom>
          <a:noFill/>
        </p:spPr>
        <p:txBody>
          <a:bodyPr wrap="square" rtlCol="0">
            <a:spAutoFit/>
          </a:bodyPr>
          <a:lstStyle/>
          <a:p>
            <a:r>
              <a:rPr lang="en-US" sz="1800" dirty="0"/>
              <a:t>Active </a:t>
            </a:r>
          </a:p>
          <a:p>
            <a:r>
              <a:rPr lang="en-US" sz="1800" dirty="0"/>
              <a:t>Optimization</a:t>
            </a:r>
          </a:p>
        </p:txBody>
      </p:sp>
      <p:sp>
        <p:nvSpPr>
          <p:cNvPr id="9" name="TextBox 8">
            <a:extLst>
              <a:ext uri="{FF2B5EF4-FFF2-40B4-BE49-F238E27FC236}">
                <a16:creationId xmlns:a16="http://schemas.microsoft.com/office/drawing/2014/main" id="{A59AE848-EF28-85DF-0FC6-96C5310C4725}"/>
              </a:ext>
            </a:extLst>
          </p:cNvPr>
          <p:cNvSpPr txBox="1"/>
          <p:nvPr/>
        </p:nvSpPr>
        <p:spPr>
          <a:xfrm>
            <a:off x="9848144" y="4581426"/>
            <a:ext cx="1674905" cy="646331"/>
          </a:xfrm>
          <a:prstGeom prst="rect">
            <a:avLst/>
          </a:prstGeom>
          <a:noFill/>
        </p:spPr>
        <p:txBody>
          <a:bodyPr wrap="square" rtlCol="0">
            <a:spAutoFit/>
          </a:bodyPr>
          <a:lstStyle/>
          <a:p>
            <a:r>
              <a:rPr lang="en-US" sz="1800" dirty="0">
                <a:latin typeface="+mn-lt"/>
              </a:rPr>
              <a:t>Passive Network</a:t>
            </a:r>
          </a:p>
        </p:txBody>
      </p:sp>
      <p:sp>
        <p:nvSpPr>
          <p:cNvPr id="10" name="Curved Up Arrow 14">
            <a:extLst>
              <a:ext uri="{FF2B5EF4-FFF2-40B4-BE49-F238E27FC236}">
                <a16:creationId xmlns:a16="http://schemas.microsoft.com/office/drawing/2014/main" id="{2882C956-5FAD-3ABE-6390-40EE79740F04}"/>
              </a:ext>
            </a:extLst>
          </p:cNvPr>
          <p:cNvSpPr/>
          <p:nvPr/>
        </p:nvSpPr>
        <p:spPr>
          <a:xfrm>
            <a:off x="5446095" y="5647521"/>
            <a:ext cx="970531" cy="234330"/>
          </a:xfrm>
          <a:prstGeom prst="curvedUpArrow">
            <a:avLst>
              <a:gd name="adj1" fmla="val 47231"/>
              <a:gd name="adj2" fmla="val 145246"/>
              <a:gd name="adj3" fmla="val 43066"/>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pic>
        <p:nvPicPr>
          <p:cNvPr id="12" name="Picture 11" descr="A white triangle on a black background&#10;&#10;AI-generated content may be incorrect.">
            <a:extLst>
              <a:ext uri="{FF2B5EF4-FFF2-40B4-BE49-F238E27FC236}">
                <a16:creationId xmlns:a16="http://schemas.microsoft.com/office/drawing/2014/main" id="{BCA7734C-7354-9B6B-59C7-C7497B1CEC01}"/>
              </a:ext>
            </a:extLst>
          </p:cNvPr>
          <p:cNvPicPr>
            <a:picLocks noChangeAspect="1"/>
          </p:cNvPicPr>
          <p:nvPr/>
        </p:nvPicPr>
        <p:blipFill>
          <a:blip r:embed="rId3"/>
          <a:srcRect b="47609"/>
          <a:stretch/>
        </p:blipFill>
        <p:spPr>
          <a:xfrm>
            <a:off x="668951" y="4691237"/>
            <a:ext cx="2990013" cy="1332103"/>
          </a:xfrm>
          <a:prstGeom prst="rect">
            <a:avLst/>
          </a:prstGeom>
        </p:spPr>
      </p:pic>
      <p:sp>
        <p:nvSpPr>
          <p:cNvPr id="13" name="TextBox 12">
            <a:extLst>
              <a:ext uri="{FF2B5EF4-FFF2-40B4-BE49-F238E27FC236}">
                <a16:creationId xmlns:a16="http://schemas.microsoft.com/office/drawing/2014/main" id="{9EFA2EDD-0707-A211-D798-357D79A32D53}"/>
              </a:ext>
            </a:extLst>
          </p:cNvPr>
          <p:cNvSpPr txBox="1"/>
          <p:nvPr/>
        </p:nvSpPr>
        <p:spPr>
          <a:xfrm>
            <a:off x="1167805" y="4995083"/>
            <a:ext cx="1904335" cy="646331"/>
          </a:xfrm>
          <a:prstGeom prst="rect">
            <a:avLst/>
          </a:prstGeom>
          <a:noFill/>
        </p:spPr>
        <p:txBody>
          <a:bodyPr wrap="square" rtlCol="0">
            <a:spAutoFit/>
          </a:bodyPr>
          <a:lstStyle/>
          <a:p>
            <a:pPr algn="ctr"/>
            <a:r>
              <a:rPr lang="en-US" sz="1800" dirty="0">
                <a:latin typeface="+mn-lt"/>
              </a:rPr>
              <a:t>Power </a:t>
            </a:r>
          </a:p>
          <a:p>
            <a:pPr algn="ctr"/>
            <a:r>
              <a:rPr lang="en-US" sz="1800" dirty="0">
                <a:latin typeface="+mn-lt"/>
              </a:rPr>
              <a:t>Amplifier</a:t>
            </a:r>
          </a:p>
        </p:txBody>
      </p:sp>
      <p:sp>
        <p:nvSpPr>
          <p:cNvPr id="14" name="Rectangle 13">
            <a:extLst>
              <a:ext uri="{FF2B5EF4-FFF2-40B4-BE49-F238E27FC236}">
                <a16:creationId xmlns:a16="http://schemas.microsoft.com/office/drawing/2014/main" id="{76818835-B645-A6A3-507F-232183D5E616}"/>
              </a:ext>
            </a:extLst>
          </p:cNvPr>
          <p:cNvSpPr/>
          <p:nvPr/>
        </p:nvSpPr>
        <p:spPr>
          <a:xfrm>
            <a:off x="8292470" y="4416185"/>
            <a:ext cx="1555674" cy="119061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8C627F61-EC99-B9F4-3CB4-06832F882BB3}"/>
              </a:ext>
            </a:extLst>
          </p:cNvPr>
          <p:cNvSpPr txBox="1"/>
          <p:nvPr/>
        </p:nvSpPr>
        <p:spPr>
          <a:xfrm>
            <a:off x="8991801" y="5618463"/>
            <a:ext cx="1674905" cy="646331"/>
          </a:xfrm>
          <a:prstGeom prst="rect">
            <a:avLst/>
          </a:prstGeom>
          <a:noFill/>
        </p:spPr>
        <p:txBody>
          <a:bodyPr wrap="square" rtlCol="0">
            <a:spAutoFit/>
          </a:bodyPr>
          <a:lstStyle/>
          <a:p>
            <a:pPr algn="r"/>
            <a:r>
              <a:rPr lang="en-US" sz="1800" dirty="0"/>
              <a:t>Passive </a:t>
            </a:r>
          </a:p>
          <a:p>
            <a:pPr algn="r"/>
            <a:r>
              <a:rPr lang="en-US" sz="1800" dirty="0"/>
              <a:t>Optimization</a:t>
            </a:r>
          </a:p>
        </p:txBody>
      </p:sp>
      <p:sp>
        <p:nvSpPr>
          <p:cNvPr id="17" name="Curved Left Arrow 19">
            <a:extLst>
              <a:ext uri="{FF2B5EF4-FFF2-40B4-BE49-F238E27FC236}">
                <a16:creationId xmlns:a16="http://schemas.microsoft.com/office/drawing/2014/main" id="{89EAC783-759E-E279-025A-12F98D634DF1}"/>
              </a:ext>
            </a:extLst>
          </p:cNvPr>
          <p:cNvSpPr/>
          <p:nvPr/>
        </p:nvSpPr>
        <p:spPr>
          <a:xfrm>
            <a:off x="6825152" y="5679033"/>
            <a:ext cx="1409700" cy="611709"/>
          </a:xfrm>
          <a:prstGeom prst="curvedLeftArrow">
            <a:avLst/>
          </a:prstGeom>
          <a:solidFill>
            <a:srgbClr val="D55C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urved Up Arrow 14">
            <a:extLst>
              <a:ext uri="{FF2B5EF4-FFF2-40B4-BE49-F238E27FC236}">
                <a16:creationId xmlns:a16="http://schemas.microsoft.com/office/drawing/2014/main" id="{38263462-1EF1-805F-7E40-FCB8EC239808}"/>
              </a:ext>
            </a:extLst>
          </p:cNvPr>
          <p:cNvSpPr/>
          <p:nvPr/>
        </p:nvSpPr>
        <p:spPr>
          <a:xfrm>
            <a:off x="8712242" y="5647521"/>
            <a:ext cx="970531" cy="234330"/>
          </a:xfrm>
          <a:prstGeom prst="curvedUpArrow">
            <a:avLst>
              <a:gd name="adj1" fmla="val 47231"/>
              <a:gd name="adj2" fmla="val 145246"/>
              <a:gd name="adj3" fmla="val 43066"/>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9" name="TextBox 18">
            <a:extLst>
              <a:ext uri="{FF2B5EF4-FFF2-40B4-BE49-F238E27FC236}">
                <a16:creationId xmlns:a16="http://schemas.microsoft.com/office/drawing/2014/main" id="{307A7699-C11A-BA86-A25D-00928B6B4A4F}"/>
              </a:ext>
            </a:extLst>
          </p:cNvPr>
          <p:cNvSpPr txBox="1"/>
          <p:nvPr/>
        </p:nvSpPr>
        <p:spPr>
          <a:xfrm>
            <a:off x="6416626" y="6264794"/>
            <a:ext cx="2347528" cy="400110"/>
          </a:xfrm>
          <a:prstGeom prst="rect">
            <a:avLst/>
          </a:prstGeom>
          <a:noFill/>
        </p:spPr>
        <p:txBody>
          <a:bodyPr wrap="square" rtlCol="0">
            <a:spAutoFit/>
          </a:bodyPr>
          <a:lstStyle/>
          <a:p>
            <a:r>
              <a:rPr lang="en-US" sz="2000" b="1" dirty="0"/>
              <a:t>Co-Optimization</a:t>
            </a:r>
          </a:p>
        </p:txBody>
      </p:sp>
      <p:sp>
        <p:nvSpPr>
          <p:cNvPr id="20" name="Equals 19">
            <a:extLst>
              <a:ext uri="{FF2B5EF4-FFF2-40B4-BE49-F238E27FC236}">
                <a16:creationId xmlns:a16="http://schemas.microsoft.com/office/drawing/2014/main" id="{B50E156E-5811-4B65-D305-A135D34C6B44}"/>
              </a:ext>
            </a:extLst>
          </p:cNvPr>
          <p:cNvSpPr/>
          <p:nvPr/>
        </p:nvSpPr>
        <p:spPr>
          <a:xfrm>
            <a:off x="3733706" y="5073783"/>
            <a:ext cx="709537" cy="433558"/>
          </a:xfrm>
          <a:prstGeom prst="mathEqual">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18958D93-B2E7-0169-C9A9-57A8C57019F4}"/>
              </a:ext>
            </a:extLst>
          </p:cNvPr>
          <p:cNvSpPr/>
          <p:nvPr/>
        </p:nvSpPr>
        <p:spPr>
          <a:xfrm>
            <a:off x="453710" y="5507341"/>
            <a:ext cx="984201" cy="7574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D6286EB-3BDD-47E1-B4DF-D185669A8A34}"/>
              </a:ext>
            </a:extLst>
          </p:cNvPr>
          <p:cNvSpPr/>
          <p:nvPr/>
        </p:nvSpPr>
        <p:spPr>
          <a:xfrm>
            <a:off x="6617565" y="3623324"/>
            <a:ext cx="984201" cy="345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3277b82dfb6_0_982"/>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Conclusion</a:t>
            </a:r>
            <a:endParaRPr dirty="0"/>
          </a:p>
        </p:txBody>
      </p:sp>
      <p:sp>
        <p:nvSpPr>
          <p:cNvPr id="381" name="Google Shape;381;g3277b82dfb6_0_982"/>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24</a:t>
            </a:fld>
            <a:endParaRPr/>
          </a:p>
        </p:txBody>
      </p:sp>
      <p:sp>
        <p:nvSpPr>
          <p:cNvPr id="382" name="Google Shape;382;g3277b82dfb6_0_982"/>
          <p:cNvSpPr txBox="1">
            <a:spLocks noGrp="1"/>
          </p:cNvSpPr>
          <p:nvPr>
            <p:ph type="body" idx="1"/>
          </p:nvPr>
        </p:nvSpPr>
        <p:spPr>
          <a:xfrm>
            <a:off x="533400" y="1012826"/>
            <a:ext cx="11169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We have just scratched the surface of AI for RF IC design automation</a:t>
            </a:r>
          </a:p>
          <a:p>
            <a:pPr marL="457200" lvl="0" indent="-308610" algn="l" rtl="0">
              <a:lnSpc>
                <a:spcPct val="100000"/>
              </a:lnSpc>
              <a:spcBef>
                <a:spcPts val="360"/>
              </a:spcBef>
              <a:spcAft>
                <a:spcPts val="0"/>
              </a:spcAft>
              <a:buSzPts val="1260"/>
              <a:buChar char="⧫"/>
            </a:pPr>
            <a:endParaRPr lang="en-US" dirty="0"/>
          </a:p>
          <a:p>
            <a:r>
              <a:rPr lang="en-US" sz="2800" b="0" i="0" u="none" strike="noStrike" dirty="0">
                <a:solidFill>
                  <a:srgbClr val="000000"/>
                </a:solidFill>
                <a:effectLst/>
                <a:latin typeface="Arial" panose="020B0604020202020204" pitchFamily="34" charset="0"/>
              </a:rPr>
              <a:t>Won’t replace experienced designers, but will replace “mundane” jobs, improve productivity, democratize RF IC designs (workforce development)</a:t>
            </a:r>
          </a:p>
          <a:p>
            <a:endParaRPr lang="en-US" dirty="0">
              <a:solidFill>
                <a:srgbClr val="000000"/>
              </a:solidFill>
              <a:latin typeface="Arial" panose="020B0604020202020204" pitchFamily="34" charset="0"/>
            </a:endParaRPr>
          </a:p>
          <a:p>
            <a:r>
              <a:rPr lang="en-US" sz="2800" b="0" i="0" u="none" strike="noStrike" dirty="0">
                <a:solidFill>
                  <a:srgbClr val="000000"/>
                </a:solidFill>
                <a:effectLst/>
                <a:latin typeface="Arial" panose="020B0604020202020204" pitchFamily="34" charset="0"/>
              </a:rPr>
              <a:t>A lot of future research opportunities: incorporating physic laws, transfer learning, </a:t>
            </a:r>
            <a:r>
              <a:rPr lang="en-US" dirty="0"/>
              <a:t>technology-agnostic applications, </a:t>
            </a:r>
            <a:r>
              <a:rPr lang="en-US" sz="2800" b="0" i="0" u="none" strike="noStrike" dirty="0" err="1">
                <a:solidFill>
                  <a:srgbClr val="000000"/>
                </a:solidFill>
                <a:effectLst/>
                <a:latin typeface="Arial" panose="020B0604020202020204" pitchFamily="34" charset="0"/>
              </a:rPr>
              <a:t>explanability</a:t>
            </a:r>
            <a:r>
              <a:rPr lang="en-US" sz="2800" b="0" i="0" u="none" strike="noStrike" dirty="0">
                <a:solidFill>
                  <a:srgbClr val="000000"/>
                </a:solidFill>
                <a:effectLst/>
                <a:latin typeface="Arial" panose="020B0604020202020204" pitchFamily="34" charset="0"/>
              </a:rPr>
              <a:t>, optimality, </a:t>
            </a:r>
            <a:r>
              <a:rPr lang="en-US" dirty="0"/>
              <a:t>active-passive co-optimization,..</a:t>
            </a:r>
            <a:endParaRPr lang="en-US" sz="2800" b="0" i="0" u="none" strike="noStrike" dirty="0">
              <a:solidFill>
                <a:srgbClr val="FF6600"/>
              </a:solidFill>
              <a:effectLst/>
              <a:latin typeface="Noto Sans Symbols"/>
            </a:endParaRPr>
          </a:p>
          <a:p>
            <a:pPr marL="457200" lvl="0" indent="-228600" algn="l" rtl="0">
              <a:lnSpc>
                <a:spcPct val="100000"/>
              </a:lnSpc>
              <a:spcBef>
                <a:spcPts val="360"/>
              </a:spcBef>
              <a:spcAft>
                <a:spcPts val="0"/>
              </a:spcAft>
              <a:buSzPts val="1260"/>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7"/>
          <p:cNvSpPr txBox="1">
            <a:spLocks noGrp="1"/>
          </p:cNvSpPr>
          <p:nvPr>
            <p:ph type="title"/>
          </p:nvPr>
        </p:nvSpPr>
        <p:spPr>
          <a:xfrm>
            <a:off x="575734" y="101601"/>
            <a:ext cx="11278012" cy="7159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NSTC 1</a:t>
            </a:r>
            <a:r>
              <a:rPr lang="en-US" baseline="30000" dirty="0"/>
              <a:t>st</a:t>
            </a:r>
            <a:r>
              <a:rPr lang="en-US" dirty="0"/>
              <a:t> Jump Start R&amp;D Program: AIDRFIC</a:t>
            </a:r>
            <a:endParaRPr dirty="0"/>
          </a:p>
        </p:txBody>
      </p:sp>
      <p:sp>
        <p:nvSpPr>
          <p:cNvPr id="567" name="Google Shape;567;p37"/>
          <p:cNvSpPr txBox="1">
            <a:spLocks noGrp="1"/>
          </p:cNvSpPr>
          <p:nvPr>
            <p:ph type="body" idx="1"/>
          </p:nvPr>
        </p:nvSpPr>
        <p:spPr>
          <a:xfrm>
            <a:off x="248551" y="2129882"/>
            <a:ext cx="4973008" cy="4111909"/>
          </a:xfrm>
          <a:prstGeom prst="rect">
            <a:avLst/>
          </a:prstGeom>
          <a:noFill/>
          <a:ln>
            <a:noFill/>
          </a:ln>
        </p:spPr>
        <p:txBody>
          <a:bodyPr spcFirstLastPara="1" wrap="square" lIns="91425" tIns="45700" rIns="91425" bIns="45700" anchor="t" anchorCtr="0">
            <a:noAutofit/>
          </a:bodyPr>
          <a:lstStyle/>
          <a:p>
            <a:pPr marL="396875" lvl="0" indent="-274638" algn="l" rtl="0">
              <a:spcBef>
                <a:spcPts val="560"/>
              </a:spcBef>
              <a:spcAft>
                <a:spcPts val="0"/>
              </a:spcAft>
              <a:buSzPts val="1960"/>
              <a:buChar char="⧫"/>
            </a:pPr>
            <a:r>
              <a:rPr lang="en-US" b="1" dirty="0">
                <a:solidFill>
                  <a:schemeClr val="tx1"/>
                </a:solidFill>
              </a:rPr>
              <a:t>UT Austin led project</a:t>
            </a:r>
            <a:r>
              <a:rPr lang="en-US" dirty="0">
                <a:solidFill>
                  <a:schemeClr val="tx1"/>
                </a:solidFill>
              </a:rPr>
              <a:t> “GENIE-RFIC: Generative </a:t>
            </a:r>
            <a:r>
              <a:rPr lang="en-US" dirty="0" err="1">
                <a:solidFill>
                  <a:schemeClr val="tx1"/>
                </a:solidFill>
              </a:rPr>
              <a:t>ENgine</a:t>
            </a:r>
            <a:r>
              <a:rPr lang="en-US" dirty="0">
                <a:solidFill>
                  <a:schemeClr val="tx1"/>
                </a:solidFill>
              </a:rPr>
              <a:t> for Intelligent and Expedited RFIC Design” selected</a:t>
            </a:r>
          </a:p>
          <a:p>
            <a:pPr marL="396875" lvl="0" indent="-274638" algn="l" rtl="0">
              <a:spcBef>
                <a:spcPts val="560"/>
              </a:spcBef>
              <a:spcAft>
                <a:spcPts val="0"/>
              </a:spcAft>
              <a:buSzPts val="1960"/>
              <a:buChar char="⧫"/>
            </a:pPr>
            <a:r>
              <a:rPr lang="en-US" dirty="0">
                <a:solidFill>
                  <a:srgbClr val="FF0000"/>
                </a:solidFill>
              </a:rPr>
              <a:t>We are hiring PhD students and postdocs (please contact Prof. David Pan)</a:t>
            </a:r>
          </a:p>
        </p:txBody>
      </p:sp>
      <p:sp>
        <p:nvSpPr>
          <p:cNvPr id="568" name="Google Shape;568;p37"/>
          <p:cNvSpPr txBox="1">
            <a:spLocks noGrp="1"/>
          </p:cNvSpPr>
          <p:nvPr>
            <p:ph type="sldNum" idx="12"/>
          </p:nvPr>
        </p:nvSpPr>
        <p:spPr>
          <a:xfrm>
            <a:off x="10935730" y="6474942"/>
            <a:ext cx="1203240" cy="3619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25</a:t>
            </a:fld>
            <a:endParaRPr/>
          </a:p>
        </p:txBody>
      </p:sp>
      <p:pic>
        <p:nvPicPr>
          <p:cNvPr id="2" name="Picture 1" descr="A close-up of a flag&#10;&#10;Description automatically generated">
            <a:extLst>
              <a:ext uri="{FF2B5EF4-FFF2-40B4-BE49-F238E27FC236}">
                <a16:creationId xmlns:a16="http://schemas.microsoft.com/office/drawing/2014/main" id="{2D5D4A13-0B7D-E735-FE8A-0A8BB61B2472}"/>
              </a:ext>
            </a:extLst>
          </p:cNvPr>
          <p:cNvPicPr>
            <a:picLocks noChangeAspect="1"/>
          </p:cNvPicPr>
          <p:nvPr/>
        </p:nvPicPr>
        <p:blipFill>
          <a:blip r:embed="rId3"/>
          <a:srcRect l="24656" t="6352" r="20068" b="57876"/>
          <a:stretch/>
        </p:blipFill>
        <p:spPr>
          <a:xfrm>
            <a:off x="672788" y="997833"/>
            <a:ext cx="4207383" cy="1132050"/>
          </a:xfrm>
          <a:prstGeom prst="rect">
            <a:avLst/>
          </a:prstGeom>
        </p:spPr>
      </p:pic>
      <p:pic>
        <p:nvPicPr>
          <p:cNvPr id="5" name="Picture 4" descr="A close-up of a document&#10;&#10;Description automatically generated">
            <a:extLst>
              <a:ext uri="{FF2B5EF4-FFF2-40B4-BE49-F238E27FC236}">
                <a16:creationId xmlns:a16="http://schemas.microsoft.com/office/drawing/2014/main" id="{7C706FA1-28A2-793D-6A19-A886607C7378}"/>
              </a:ext>
            </a:extLst>
          </p:cNvPr>
          <p:cNvPicPr>
            <a:picLocks noChangeAspect="1"/>
          </p:cNvPicPr>
          <p:nvPr/>
        </p:nvPicPr>
        <p:blipFill>
          <a:blip r:embed="rId4"/>
          <a:stretch>
            <a:fillRect/>
          </a:stretch>
        </p:blipFill>
        <p:spPr>
          <a:xfrm>
            <a:off x="5221558" y="997833"/>
            <a:ext cx="6869888" cy="50636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3277b82dfb6_0_994"/>
          <p:cNvSpPr txBox="1">
            <a:spLocks noGrp="1"/>
          </p:cNvSpPr>
          <p:nvPr>
            <p:ph type="ctrTitle"/>
          </p:nvPr>
        </p:nvSpPr>
        <p:spPr>
          <a:xfrm>
            <a:off x="1397000" y="2870201"/>
            <a:ext cx="96519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Thank You</a:t>
            </a:r>
            <a:endParaRPr/>
          </a:p>
        </p:txBody>
      </p:sp>
      <p:sp>
        <p:nvSpPr>
          <p:cNvPr id="395" name="Google Shape;395;g3277b82dfb6_0_994"/>
          <p:cNvSpPr txBox="1">
            <a:spLocks noGrp="1"/>
          </p:cNvSpPr>
          <p:nvPr>
            <p:ph type="sldNum" idx="12"/>
          </p:nvPr>
        </p:nvSpPr>
        <p:spPr>
          <a:xfrm>
            <a:off x="4908551" y="6400800"/>
            <a:ext cx="28449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26</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g3277b82dfb6_0_702"/>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RFIC = Active + Passive</a:t>
            </a:r>
            <a:endParaRPr/>
          </a:p>
        </p:txBody>
      </p:sp>
      <p:sp>
        <p:nvSpPr>
          <p:cNvPr id="67" name="Google Shape;67;g3277b82dfb6_0_702"/>
          <p:cNvSpPr txBox="1">
            <a:spLocks noGrp="1"/>
          </p:cNvSpPr>
          <p:nvPr>
            <p:ph type="body" idx="1"/>
          </p:nvPr>
        </p:nvSpPr>
        <p:spPr>
          <a:xfrm>
            <a:off x="533400" y="936626"/>
            <a:ext cx="114681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a:t>Active-Passive interactions influence the overall RFIC performance</a:t>
            </a:r>
            <a:endParaRPr/>
          </a:p>
        </p:txBody>
      </p:sp>
      <p:sp>
        <p:nvSpPr>
          <p:cNvPr id="68" name="Google Shape;68;g3277b82dfb6_0_702"/>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3</a:t>
            </a:fld>
            <a:endParaRPr/>
          </a:p>
        </p:txBody>
      </p:sp>
      <p:sp>
        <p:nvSpPr>
          <p:cNvPr id="69" name="Google Shape;69;g3277b82dfb6_0_702"/>
          <p:cNvSpPr txBox="1"/>
          <p:nvPr/>
        </p:nvSpPr>
        <p:spPr>
          <a:xfrm>
            <a:off x="1155666" y="1523752"/>
            <a:ext cx="24081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Active Components</a:t>
            </a:r>
            <a:endParaRPr sz="1400" b="0" i="0" u="none" strike="noStrike" cap="none">
              <a:solidFill>
                <a:srgbClr val="000000"/>
              </a:solidFill>
              <a:latin typeface="Arial"/>
              <a:ea typeface="Arial"/>
              <a:cs typeface="Arial"/>
              <a:sym typeface="Arial"/>
            </a:endParaRPr>
          </a:p>
        </p:txBody>
      </p:sp>
      <p:sp>
        <p:nvSpPr>
          <p:cNvPr id="70" name="Google Shape;70;g3277b82dfb6_0_702"/>
          <p:cNvSpPr txBox="1"/>
          <p:nvPr/>
        </p:nvSpPr>
        <p:spPr>
          <a:xfrm>
            <a:off x="996183" y="3351860"/>
            <a:ext cx="2608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Passive Components</a:t>
            </a:r>
            <a:endParaRPr sz="1400" b="0" i="0" u="none" strike="noStrike" cap="none">
              <a:solidFill>
                <a:srgbClr val="000000"/>
              </a:solidFill>
              <a:latin typeface="Arial"/>
              <a:ea typeface="Arial"/>
              <a:cs typeface="Arial"/>
              <a:sym typeface="Arial"/>
            </a:endParaRPr>
          </a:p>
        </p:txBody>
      </p:sp>
      <p:pic>
        <p:nvPicPr>
          <p:cNvPr id="71" name="Google Shape;71;g3277b82dfb6_0_702"/>
          <p:cNvPicPr preferRelativeResize="0"/>
          <p:nvPr/>
        </p:nvPicPr>
        <p:blipFill rotWithShape="1">
          <a:blip r:embed="rId3">
            <a:alphaModFix/>
          </a:blip>
          <a:srcRect/>
          <a:stretch/>
        </p:blipFill>
        <p:spPr>
          <a:xfrm>
            <a:off x="995345" y="2085375"/>
            <a:ext cx="1488802" cy="974436"/>
          </a:xfrm>
          <a:prstGeom prst="rect">
            <a:avLst/>
          </a:prstGeom>
          <a:noFill/>
          <a:ln>
            <a:noFill/>
          </a:ln>
        </p:spPr>
      </p:pic>
      <p:sp>
        <p:nvSpPr>
          <p:cNvPr id="72" name="Google Shape;72;g3277b82dfb6_0_702"/>
          <p:cNvSpPr txBox="1"/>
          <p:nvPr/>
        </p:nvSpPr>
        <p:spPr>
          <a:xfrm>
            <a:off x="3934603" y="1996123"/>
            <a:ext cx="6807000" cy="1347732"/>
          </a:xfrm>
          <a:prstGeom prst="rect">
            <a:avLst/>
          </a:prstGeom>
          <a:noFill/>
          <a:ln>
            <a:noFill/>
          </a:ln>
        </p:spPr>
        <p:txBody>
          <a:bodyPr spcFirstLastPara="1" wrap="square" lIns="91425" tIns="45700" rIns="91425" bIns="45700" anchor="t" anchorCtr="0">
            <a:noAutofit/>
          </a:bodyPr>
          <a:lstStyle/>
          <a:p>
            <a:pPr marL="457200" marR="0" lvl="0" indent="-308610" algn="l" rtl="0">
              <a:lnSpc>
                <a:spcPct val="100000"/>
              </a:lnSpc>
              <a:spcBef>
                <a:spcPts val="360"/>
              </a:spcBef>
              <a:spcAft>
                <a:spcPts val="0"/>
              </a:spcAft>
              <a:buClr>
                <a:srgbClr val="FF6600"/>
              </a:buClr>
              <a:buSzPts val="1260"/>
              <a:buFont typeface="Noto Sans Symbols"/>
              <a:buChar char="⧫"/>
            </a:pPr>
            <a:r>
              <a:rPr lang="en-US" sz="2400" b="0" i="0" u="none" strike="noStrike" cap="none" dirty="0">
                <a:solidFill>
                  <a:schemeClr val="dk1"/>
                </a:solidFill>
                <a:latin typeface="Arial"/>
                <a:ea typeface="Arial"/>
                <a:cs typeface="Arial"/>
                <a:sym typeface="Arial"/>
              </a:rPr>
              <a:t>Provides the essential power and gain</a:t>
            </a:r>
            <a:endParaRPr sz="2400" b="0" i="0" u="none" strike="noStrike" cap="none" dirty="0">
              <a:solidFill>
                <a:srgbClr val="000000"/>
              </a:solidFill>
              <a:latin typeface="Arial"/>
              <a:ea typeface="Arial"/>
              <a:cs typeface="Arial"/>
              <a:sym typeface="Arial"/>
            </a:endParaRPr>
          </a:p>
          <a:p>
            <a:pPr marL="457200" marR="0" lvl="0" indent="-308610" algn="l" rtl="0">
              <a:lnSpc>
                <a:spcPct val="100000"/>
              </a:lnSpc>
              <a:spcBef>
                <a:spcPts val="360"/>
              </a:spcBef>
              <a:spcAft>
                <a:spcPts val="0"/>
              </a:spcAft>
              <a:buClr>
                <a:srgbClr val="FF6600"/>
              </a:buClr>
              <a:buSzPts val="1260"/>
              <a:buFont typeface="Noto Sans Symbols"/>
              <a:buChar char="⧫"/>
            </a:pPr>
            <a:r>
              <a:rPr lang="en-US" sz="2400" b="0" i="0" u="none" strike="noStrike" cap="none" dirty="0">
                <a:solidFill>
                  <a:schemeClr val="dk1"/>
                </a:solidFill>
                <a:latin typeface="Arial"/>
                <a:ea typeface="Arial"/>
                <a:cs typeface="Arial"/>
                <a:sym typeface="Arial"/>
              </a:rPr>
              <a:t>Signal generation, amplification,…</a:t>
            </a:r>
            <a:endParaRPr sz="2400" b="0" i="0" u="none" strike="noStrike" cap="none" dirty="0">
              <a:solidFill>
                <a:srgbClr val="000000"/>
              </a:solidFill>
              <a:latin typeface="Arial"/>
              <a:ea typeface="Arial"/>
              <a:cs typeface="Arial"/>
              <a:sym typeface="Arial"/>
            </a:endParaRPr>
          </a:p>
        </p:txBody>
      </p:sp>
      <p:pic>
        <p:nvPicPr>
          <p:cNvPr id="73" name="Google Shape;73;g3277b82dfb6_0_702"/>
          <p:cNvPicPr preferRelativeResize="0"/>
          <p:nvPr/>
        </p:nvPicPr>
        <p:blipFill rotWithShape="1">
          <a:blip r:embed="rId4">
            <a:alphaModFix/>
          </a:blip>
          <a:srcRect r="62231"/>
          <a:stretch/>
        </p:blipFill>
        <p:spPr>
          <a:xfrm>
            <a:off x="2479105" y="1975995"/>
            <a:ext cx="1096537" cy="656577"/>
          </a:xfrm>
          <a:prstGeom prst="rect">
            <a:avLst/>
          </a:prstGeom>
          <a:noFill/>
          <a:ln>
            <a:noFill/>
          </a:ln>
        </p:spPr>
      </p:pic>
      <p:pic>
        <p:nvPicPr>
          <p:cNvPr id="74" name="Google Shape;74;g3277b82dfb6_0_702"/>
          <p:cNvPicPr preferRelativeResize="0"/>
          <p:nvPr/>
        </p:nvPicPr>
        <p:blipFill rotWithShape="1">
          <a:blip r:embed="rId4">
            <a:alphaModFix/>
          </a:blip>
          <a:srcRect l="64565"/>
          <a:stretch/>
        </p:blipFill>
        <p:spPr>
          <a:xfrm>
            <a:off x="2534371" y="2709262"/>
            <a:ext cx="1041272" cy="609112"/>
          </a:xfrm>
          <a:prstGeom prst="rect">
            <a:avLst/>
          </a:prstGeom>
          <a:noFill/>
          <a:ln>
            <a:noFill/>
          </a:ln>
        </p:spPr>
      </p:pic>
      <p:sp>
        <p:nvSpPr>
          <p:cNvPr id="75" name="Google Shape;75;g3277b82dfb6_0_702"/>
          <p:cNvSpPr txBox="1"/>
          <p:nvPr/>
        </p:nvSpPr>
        <p:spPr>
          <a:xfrm>
            <a:off x="3838729" y="3613963"/>
            <a:ext cx="8239800" cy="1578777"/>
          </a:xfrm>
          <a:prstGeom prst="rect">
            <a:avLst/>
          </a:prstGeom>
          <a:noFill/>
          <a:ln>
            <a:noFill/>
          </a:ln>
        </p:spPr>
        <p:txBody>
          <a:bodyPr spcFirstLastPara="1" wrap="square" lIns="91425" tIns="45700" rIns="91425" bIns="45700" anchor="t" anchorCtr="0">
            <a:noAutofit/>
          </a:bodyPr>
          <a:lstStyle/>
          <a:p>
            <a:pPr marL="457200" marR="0" lvl="0" indent="-308610" algn="l" rtl="0">
              <a:lnSpc>
                <a:spcPct val="100000"/>
              </a:lnSpc>
              <a:spcBef>
                <a:spcPts val="360"/>
              </a:spcBef>
              <a:spcAft>
                <a:spcPts val="0"/>
              </a:spcAft>
              <a:buClr>
                <a:srgbClr val="FF6600"/>
              </a:buClr>
              <a:buSzPts val="1260"/>
              <a:buFont typeface="Noto Sans Symbols"/>
              <a:buChar char="⧫"/>
            </a:pPr>
            <a:r>
              <a:rPr lang="en-US" sz="2400" b="0" i="0" u="none" strike="noStrike" cap="none" dirty="0">
                <a:solidFill>
                  <a:schemeClr val="dk1"/>
                </a:solidFill>
                <a:latin typeface="Arial"/>
                <a:ea typeface="Arial"/>
                <a:cs typeface="Arial"/>
                <a:sym typeface="Arial"/>
              </a:rPr>
              <a:t>Define the frequency response</a:t>
            </a:r>
            <a:endParaRPr sz="2400" b="0" i="0" u="none" strike="noStrike" cap="none" dirty="0">
              <a:solidFill>
                <a:srgbClr val="000000"/>
              </a:solidFill>
              <a:latin typeface="Arial"/>
              <a:ea typeface="Arial"/>
              <a:cs typeface="Arial"/>
              <a:sym typeface="Arial"/>
            </a:endParaRPr>
          </a:p>
          <a:p>
            <a:pPr marL="457200" marR="0" lvl="0" indent="-308610" algn="l" rtl="0">
              <a:lnSpc>
                <a:spcPct val="100000"/>
              </a:lnSpc>
              <a:spcBef>
                <a:spcPts val="360"/>
              </a:spcBef>
              <a:spcAft>
                <a:spcPts val="0"/>
              </a:spcAft>
              <a:buClr>
                <a:srgbClr val="FF6600"/>
              </a:buClr>
              <a:buSzPts val="1260"/>
              <a:buFont typeface="Noto Sans Symbols"/>
              <a:buChar char="⧫"/>
            </a:pPr>
            <a:r>
              <a:rPr lang="en-US" sz="2400" b="0" i="0" u="none" strike="noStrike" cap="none" dirty="0">
                <a:solidFill>
                  <a:schemeClr val="dk1"/>
                </a:solidFill>
                <a:latin typeface="Arial"/>
                <a:ea typeface="Arial"/>
                <a:cs typeface="Arial"/>
                <a:sym typeface="Arial"/>
              </a:rPr>
              <a:t>Impedance matching, filtering, phase shifting, stabilization, harmonic manipulation,…</a:t>
            </a:r>
            <a:endParaRPr sz="2400" b="0" i="0" u="none" strike="noStrike" cap="none" dirty="0">
              <a:solidFill>
                <a:srgbClr val="000000"/>
              </a:solidFill>
              <a:latin typeface="Arial"/>
              <a:ea typeface="Arial"/>
              <a:cs typeface="Arial"/>
              <a:sym typeface="Arial"/>
            </a:endParaRPr>
          </a:p>
        </p:txBody>
      </p:sp>
      <p:pic>
        <p:nvPicPr>
          <p:cNvPr id="76" name="Google Shape;76;g3277b82dfb6_0_702"/>
          <p:cNvPicPr preferRelativeResize="0"/>
          <p:nvPr/>
        </p:nvPicPr>
        <p:blipFill rotWithShape="1">
          <a:blip r:embed="rId5">
            <a:alphaModFix/>
          </a:blip>
          <a:srcRect l="5447" t="12973" r="60947" b="16633"/>
          <a:stretch/>
        </p:blipFill>
        <p:spPr>
          <a:xfrm>
            <a:off x="2784224" y="4496162"/>
            <a:ext cx="992180" cy="696578"/>
          </a:xfrm>
          <a:prstGeom prst="rect">
            <a:avLst/>
          </a:prstGeom>
          <a:noFill/>
          <a:ln>
            <a:noFill/>
          </a:ln>
        </p:spPr>
      </p:pic>
      <p:pic>
        <p:nvPicPr>
          <p:cNvPr id="77" name="Google Shape;77;g3277b82dfb6_0_702" descr="What is the Difference between MOM, MIM and MOS Capacitors? - Utmel"/>
          <p:cNvPicPr preferRelativeResize="0"/>
          <p:nvPr/>
        </p:nvPicPr>
        <p:blipFill rotWithShape="1">
          <a:blip r:embed="rId6">
            <a:alphaModFix/>
          </a:blip>
          <a:srcRect l="41314"/>
          <a:stretch/>
        </p:blipFill>
        <p:spPr>
          <a:xfrm>
            <a:off x="1741490" y="3828750"/>
            <a:ext cx="916746" cy="706220"/>
          </a:xfrm>
          <a:prstGeom prst="rect">
            <a:avLst/>
          </a:prstGeom>
          <a:noFill/>
          <a:ln>
            <a:noFill/>
          </a:ln>
        </p:spPr>
      </p:pic>
      <p:pic>
        <p:nvPicPr>
          <p:cNvPr id="78" name="Google Shape;78;g3277b82dfb6_0_702" descr="The Capacitor Symbol: A Crucial Element in Electronic Circuit Diagrams -  Xuansn Capacitor"/>
          <p:cNvPicPr preferRelativeResize="0"/>
          <p:nvPr/>
        </p:nvPicPr>
        <p:blipFill rotWithShape="1">
          <a:blip r:embed="rId7">
            <a:alphaModFix/>
          </a:blip>
          <a:srcRect/>
          <a:stretch/>
        </p:blipFill>
        <p:spPr>
          <a:xfrm rot="10800000">
            <a:off x="1848673" y="4773936"/>
            <a:ext cx="763430" cy="333364"/>
          </a:xfrm>
          <a:prstGeom prst="rect">
            <a:avLst/>
          </a:prstGeom>
          <a:noFill/>
          <a:ln>
            <a:noFill/>
          </a:ln>
        </p:spPr>
      </p:pic>
      <p:pic>
        <p:nvPicPr>
          <p:cNvPr id="79" name="Google Shape;79;g3277b82dfb6_0_702"/>
          <p:cNvPicPr preferRelativeResize="0"/>
          <p:nvPr/>
        </p:nvPicPr>
        <p:blipFill rotWithShape="1">
          <a:blip r:embed="rId5">
            <a:alphaModFix/>
          </a:blip>
          <a:srcRect l="69395" t="17063" r="4655" b="12543"/>
          <a:stretch/>
        </p:blipFill>
        <p:spPr>
          <a:xfrm>
            <a:off x="2657937" y="3611368"/>
            <a:ext cx="1134957" cy="1031942"/>
          </a:xfrm>
          <a:prstGeom prst="rect">
            <a:avLst/>
          </a:prstGeom>
          <a:noFill/>
          <a:ln>
            <a:noFill/>
          </a:ln>
        </p:spPr>
      </p:pic>
      <p:pic>
        <p:nvPicPr>
          <p:cNvPr id="80" name="Google Shape;80;g3277b82dfb6_0_702" descr="Why ground-ring of spiral inductor is narrow in PDK | Forum for Electronics"/>
          <p:cNvPicPr preferRelativeResize="0"/>
          <p:nvPr/>
        </p:nvPicPr>
        <p:blipFill rotWithShape="1">
          <a:blip r:embed="rId8">
            <a:alphaModFix/>
          </a:blip>
          <a:srcRect l="15413" t="16165" r="10014" b="6410"/>
          <a:stretch/>
        </p:blipFill>
        <p:spPr>
          <a:xfrm>
            <a:off x="686354" y="3871122"/>
            <a:ext cx="1023285" cy="647195"/>
          </a:xfrm>
          <a:prstGeom prst="rect">
            <a:avLst/>
          </a:prstGeom>
          <a:noFill/>
          <a:ln>
            <a:noFill/>
          </a:ln>
        </p:spPr>
      </p:pic>
      <p:pic>
        <p:nvPicPr>
          <p:cNvPr id="81" name="Google Shape;81;g3277b82dfb6_0_702" descr="What is the symbol for the inductor?"/>
          <p:cNvPicPr preferRelativeResize="0"/>
          <p:nvPr/>
        </p:nvPicPr>
        <p:blipFill rotWithShape="1">
          <a:blip r:embed="rId9">
            <a:alphaModFix/>
          </a:blip>
          <a:srcRect l="22335" t="36130" r="20275" b="29833"/>
          <a:stretch/>
        </p:blipFill>
        <p:spPr>
          <a:xfrm>
            <a:off x="697906" y="4654032"/>
            <a:ext cx="962326" cy="428065"/>
          </a:xfrm>
          <a:prstGeom prst="rect">
            <a:avLst/>
          </a:prstGeom>
          <a:noFill/>
          <a:ln>
            <a:noFill/>
          </a:ln>
        </p:spPr>
      </p:pic>
      <p:sp>
        <p:nvSpPr>
          <p:cNvPr id="82" name="Google Shape;82;g3277b82dfb6_0_702"/>
          <p:cNvSpPr txBox="1"/>
          <p:nvPr/>
        </p:nvSpPr>
        <p:spPr>
          <a:xfrm>
            <a:off x="2116971" y="4572795"/>
            <a:ext cx="271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000000"/>
                </a:solidFill>
                <a:latin typeface="Cambria Math"/>
                <a:ea typeface="Cambria Math"/>
                <a:cs typeface="Cambria Math"/>
                <a:sym typeface="Cambria Math"/>
              </a:rPr>
              <a:t>C</a:t>
            </a:r>
            <a:endParaRPr sz="1400" b="0" i="0" u="none" strike="noStrike" cap="none">
              <a:solidFill>
                <a:srgbClr val="000000"/>
              </a:solidFill>
              <a:latin typeface="Arial"/>
              <a:ea typeface="Arial"/>
              <a:cs typeface="Arial"/>
              <a:sym typeface="Arial"/>
            </a:endParaRPr>
          </a:p>
        </p:txBody>
      </p:sp>
      <p:sp>
        <p:nvSpPr>
          <p:cNvPr id="83" name="Google Shape;83;g3277b82dfb6_0_702"/>
          <p:cNvSpPr txBox="1">
            <a:spLocks noGrp="1"/>
          </p:cNvSpPr>
          <p:nvPr>
            <p:ph type="body" idx="1"/>
          </p:nvPr>
        </p:nvSpPr>
        <p:spPr>
          <a:xfrm>
            <a:off x="533400" y="5472978"/>
            <a:ext cx="11510400" cy="8925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The majority of RFIC design efforts are focused on </a:t>
            </a:r>
            <a:r>
              <a:rPr lang="en-US" b="1" dirty="0"/>
              <a:t>passive design and optimization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7" name="Picture 6" descr="A diagram of a circuit board&#10;&#10;Description automatically generated">
            <a:extLst>
              <a:ext uri="{FF2B5EF4-FFF2-40B4-BE49-F238E27FC236}">
                <a16:creationId xmlns:a16="http://schemas.microsoft.com/office/drawing/2014/main" id="{4E819B48-6781-E583-BF9F-0B3C4ED78FA3}"/>
              </a:ext>
            </a:extLst>
          </p:cNvPr>
          <p:cNvPicPr>
            <a:picLocks noChangeAspect="1"/>
          </p:cNvPicPr>
          <p:nvPr/>
        </p:nvPicPr>
        <p:blipFill>
          <a:blip r:embed="rId3"/>
          <a:stretch>
            <a:fillRect/>
          </a:stretch>
        </p:blipFill>
        <p:spPr>
          <a:xfrm>
            <a:off x="3527267" y="3627984"/>
            <a:ext cx="2419474" cy="2546481"/>
          </a:xfrm>
          <a:prstGeom prst="rect">
            <a:avLst/>
          </a:prstGeom>
        </p:spPr>
      </p:pic>
      <p:sp>
        <p:nvSpPr>
          <p:cNvPr id="92" name="Google Shape;92;g3277b82dfb6_0_724"/>
          <p:cNvSpPr txBox="1">
            <a:spLocks noGrp="1"/>
          </p:cNvSpPr>
          <p:nvPr>
            <p:ph type="body" idx="1"/>
          </p:nvPr>
        </p:nvSpPr>
        <p:spPr>
          <a:xfrm>
            <a:off x="533400" y="936626"/>
            <a:ext cx="11369700" cy="39927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Need to balance different design objectives across frequencies</a:t>
            </a:r>
            <a:endParaRPr dirty="0"/>
          </a:p>
          <a:p>
            <a:pPr marL="914400" lvl="1" indent="-342900" algn="l" rtl="0">
              <a:lnSpc>
                <a:spcPct val="100000"/>
              </a:lnSpc>
              <a:spcBef>
                <a:spcPts val="360"/>
              </a:spcBef>
              <a:spcAft>
                <a:spcPts val="0"/>
              </a:spcAft>
              <a:buSzPts val="1800"/>
              <a:buChar char="›"/>
            </a:pPr>
            <a:r>
              <a:rPr lang="en-US" dirty="0"/>
              <a:t>Minimize loss, maximize bandwidth, address impedance transformation</a:t>
            </a:r>
            <a:endParaRPr dirty="0"/>
          </a:p>
          <a:p>
            <a:pPr marL="457200" lvl="0" indent="-308610" algn="l" rtl="0">
              <a:lnSpc>
                <a:spcPct val="100000"/>
              </a:lnSpc>
              <a:spcBef>
                <a:spcPts val="360"/>
              </a:spcBef>
              <a:spcAft>
                <a:spcPts val="0"/>
              </a:spcAft>
              <a:buSzPts val="1260"/>
              <a:buChar char="⧫"/>
            </a:pPr>
            <a:r>
              <a:rPr lang="en-US" dirty="0"/>
              <a:t>Follows active component design and can limit their performance</a:t>
            </a:r>
            <a:endParaRPr dirty="0"/>
          </a:p>
          <a:p>
            <a:pPr marL="457200" lvl="0" indent="-308610" algn="l" rtl="0">
              <a:lnSpc>
                <a:spcPct val="100000"/>
              </a:lnSpc>
              <a:spcBef>
                <a:spcPts val="360"/>
              </a:spcBef>
              <a:spcAft>
                <a:spcPts val="0"/>
              </a:spcAft>
              <a:buSzPts val="1260"/>
              <a:buChar char="⧫"/>
            </a:pPr>
            <a:r>
              <a:rPr lang="en-US" dirty="0"/>
              <a:t>Occupy most of chip area</a:t>
            </a:r>
            <a:endParaRPr dirty="0"/>
          </a:p>
          <a:p>
            <a:pPr marL="914400" lvl="1" indent="-342900" algn="l" rtl="0">
              <a:lnSpc>
                <a:spcPct val="100000"/>
              </a:lnSpc>
              <a:spcBef>
                <a:spcPts val="360"/>
              </a:spcBef>
              <a:spcAft>
                <a:spcPts val="0"/>
              </a:spcAft>
              <a:buSzPts val="1800"/>
              <a:buChar char="›"/>
            </a:pPr>
            <a:r>
              <a:rPr lang="en-US" dirty="0"/>
              <a:t>e.g., the passive component in an RF power amplifier (PA) occupies over 80% of the core chip area</a:t>
            </a:r>
            <a:endParaRPr dirty="0"/>
          </a:p>
          <a:p>
            <a:pPr marL="914400" lvl="1" indent="-228600" algn="l" rtl="0">
              <a:lnSpc>
                <a:spcPct val="100000"/>
              </a:lnSpc>
              <a:spcBef>
                <a:spcPts val="360"/>
              </a:spcBef>
              <a:spcAft>
                <a:spcPts val="0"/>
              </a:spcAft>
              <a:buSzPts val="1800"/>
              <a:buNone/>
            </a:pPr>
            <a:endParaRPr dirty="0"/>
          </a:p>
          <a:p>
            <a:pPr marL="0" lvl="0" indent="0" algn="l" rtl="0">
              <a:lnSpc>
                <a:spcPct val="100000"/>
              </a:lnSpc>
              <a:spcBef>
                <a:spcPts val="360"/>
              </a:spcBef>
              <a:spcAft>
                <a:spcPts val="0"/>
              </a:spcAft>
              <a:buSzPts val="1260"/>
              <a:buNone/>
            </a:pPr>
            <a:endParaRPr dirty="0"/>
          </a:p>
        </p:txBody>
      </p:sp>
      <p:sp>
        <p:nvSpPr>
          <p:cNvPr id="90" name="Google Shape;90;g3277b82dfb6_0_724"/>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RFIC Passive Design Challenges</a:t>
            </a:r>
            <a:endParaRPr dirty="0"/>
          </a:p>
        </p:txBody>
      </p:sp>
      <p:sp>
        <p:nvSpPr>
          <p:cNvPr id="91" name="Google Shape;91;g3277b82dfb6_0_724"/>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4</a:t>
            </a:fld>
            <a:endParaRPr/>
          </a:p>
        </p:txBody>
      </p:sp>
      <p:pic>
        <p:nvPicPr>
          <p:cNvPr id="93" name="Google Shape;93;g3277b82dfb6_0_724"/>
          <p:cNvPicPr preferRelativeResize="0"/>
          <p:nvPr/>
        </p:nvPicPr>
        <p:blipFill rotWithShape="1">
          <a:blip r:embed="rId4">
            <a:alphaModFix/>
          </a:blip>
          <a:srcRect/>
          <a:stretch/>
        </p:blipFill>
        <p:spPr>
          <a:xfrm>
            <a:off x="6041356" y="3974664"/>
            <a:ext cx="4315672" cy="2147085"/>
          </a:xfrm>
          <a:prstGeom prst="rect">
            <a:avLst/>
          </a:prstGeom>
          <a:noFill/>
          <a:ln>
            <a:noFill/>
          </a:ln>
        </p:spPr>
      </p:pic>
      <p:sp>
        <p:nvSpPr>
          <p:cNvPr id="94" name="Google Shape;94;g3277b82dfb6_0_724"/>
          <p:cNvSpPr txBox="1"/>
          <p:nvPr/>
        </p:nvSpPr>
        <p:spPr>
          <a:xfrm>
            <a:off x="7308921" y="6121749"/>
            <a:ext cx="250958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[Li+, JSSC’24]</a:t>
            </a:r>
            <a:endParaRPr sz="2000" b="0" i="0" u="none" strike="noStrike" cap="none" dirty="0">
              <a:solidFill>
                <a:srgbClr val="434343"/>
              </a:solidFill>
              <a:latin typeface="Arial"/>
              <a:ea typeface="Arial"/>
              <a:cs typeface="Arial"/>
              <a:sym typeface="Arial"/>
            </a:endParaRPr>
          </a:p>
        </p:txBody>
      </p:sp>
      <p:sp>
        <p:nvSpPr>
          <p:cNvPr id="95" name="Google Shape;95;g3277b82dfb6_0_724"/>
          <p:cNvSpPr txBox="1"/>
          <p:nvPr/>
        </p:nvSpPr>
        <p:spPr>
          <a:xfrm>
            <a:off x="3677043" y="6211974"/>
            <a:ext cx="250958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[Zhang+, TMTT’23]</a:t>
            </a:r>
            <a:endParaRPr sz="2000" b="0" i="0" u="none" strike="noStrike" cap="none" dirty="0">
              <a:solidFill>
                <a:srgbClr val="434343"/>
              </a:solidFill>
              <a:latin typeface="Arial"/>
              <a:ea typeface="Arial"/>
              <a:cs typeface="Arial"/>
              <a:sym typeface="Arial"/>
            </a:endParaRPr>
          </a:p>
        </p:txBody>
      </p:sp>
      <p:pic>
        <p:nvPicPr>
          <p:cNvPr id="96" name="Google Shape;96;g3277b82dfb6_0_724"/>
          <p:cNvPicPr preferRelativeResize="0"/>
          <p:nvPr/>
        </p:nvPicPr>
        <p:blipFill rotWithShape="1">
          <a:blip r:embed="rId5">
            <a:alphaModFix/>
          </a:blip>
          <a:srcRect/>
          <a:stretch/>
        </p:blipFill>
        <p:spPr>
          <a:xfrm>
            <a:off x="575734" y="3755189"/>
            <a:ext cx="2744590" cy="2541496"/>
          </a:xfrm>
          <a:prstGeom prst="rect">
            <a:avLst/>
          </a:prstGeom>
          <a:noFill/>
          <a:ln>
            <a:noFill/>
          </a:ln>
        </p:spPr>
      </p:pic>
      <p:sp>
        <p:nvSpPr>
          <p:cNvPr id="97" name="Google Shape;97;g3277b82dfb6_0_724"/>
          <p:cNvSpPr txBox="1"/>
          <p:nvPr/>
        </p:nvSpPr>
        <p:spPr>
          <a:xfrm>
            <a:off x="843667" y="6248954"/>
            <a:ext cx="250958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[Zhang+, JSSC’23]</a:t>
            </a:r>
            <a:endParaRPr sz="2000" b="0" i="0" u="none" strike="noStrike" cap="none" dirty="0">
              <a:solidFill>
                <a:srgbClr val="434343"/>
              </a:solidFill>
              <a:latin typeface="Arial"/>
              <a:ea typeface="Arial"/>
              <a:cs typeface="Arial"/>
              <a:sym typeface="Arial"/>
            </a:endParaRPr>
          </a:p>
        </p:txBody>
      </p:sp>
      <p:sp>
        <p:nvSpPr>
          <p:cNvPr id="98" name="Google Shape;98;g3277b82dfb6_0_724"/>
          <p:cNvSpPr/>
          <p:nvPr/>
        </p:nvSpPr>
        <p:spPr>
          <a:xfrm>
            <a:off x="1319636" y="4537836"/>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 name="Google Shape;99;g3277b82dfb6_0_724"/>
          <p:cNvSpPr/>
          <p:nvPr/>
        </p:nvSpPr>
        <p:spPr>
          <a:xfrm>
            <a:off x="1319636" y="4822219"/>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g3277b82dfb6_0_724"/>
          <p:cNvSpPr/>
          <p:nvPr/>
        </p:nvSpPr>
        <p:spPr>
          <a:xfrm>
            <a:off x="1903836" y="4822219"/>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g3277b82dfb6_0_724"/>
          <p:cNvSpPr/>
          <p:nvPr/>
        </p:nvSpPr>
        <p:spPr>
          <a:xfrm>
            <a:off x="1903836" y="4537836"/>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g3277b82dfb6_0_724"/>
          <p:cNvSpPr/>
          <p:nvPr/>
        </p:nvSpPr>
        <p:spPr>
          <a:xfrm rot="10800000" flipH="1">
            <a:off x="2488036" y="4585314"/>
            <a:ext cx="131100" cy="45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g3277b82dfb6_0_724"/>
          <p:cNvSpPr/>
          <p:nvPr/>
        </p:nvSpPr>
        <p:spPr>
          <a:xfrm rot="10800000" flipH="1">
            <a:off x="2488036" y="4878821"/>
            <a:ext cx="131100" cy="45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g3277b82dfb6_0_724"/>
          <p:cNvSpPr/>
          <p:nvPr/>
        </p:nvSpPr>
        <p:spPr>
          <a:xfrm>
            <a:off x="4260042" y="4337854"/>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g3277b82dfb6_0_724"/>
          <p:cNvSpPr/>
          <p:nvPr/>
        </p:nvSpPr>
        <p:spPr>
          <a:xfrm>
            <a:off x="4260042" y="4560695"/>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g3277b82dfb6_0_724"/>
          <p:cNvSpPr/>
          <p:nvPr/>
        </p:nvSpPr>
        <p:spPr>
          <a:xfrm>
            <a:off x="4260042" y="4807358"/>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g3277b82dfb6_0_724"/>
          <p:cNvSpPr/>
          <p:nvPr/>
        </p:nvSpPr>
        <p:spPr>
          <a:xfrm>
            <a:off x="5150699" y="4337854"/>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g3277b82dfb6_0_724"/>
          <p:cNvSpPr/>
          <p:nvPr/>
        </p:nvSpPr>
        <p:spPr>
          <a:xfrm>
            <a:off x="5150699" y="4560695"/>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g3277b82dfb6_0_724"/>
          <p:cNvSpPr/>
          <p:nvPr/>
        </p:nvSpPr>
        <p:spPr>
          <a:xfrm>
            <a:off x="5150699" y="4807358"/>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g3277b82dfb6_0_724"/>
          <p:cNvSpPr/>
          <p:nvPr/>
        </p:nvSpPr>
        <p:spPr>
          <a:xfrm>
            <a:off x="4800737" y="4456966"/>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g3277b82dfb6_0_724"/>
          <p:cNvSpPr/>
          <p:nvPr/>
        </p:nvSpPr>
        <p:spPr>
          <a:xfrm>
            <a:off x="4800737" y="4679807"/>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g3277b82dfb6_0_724"/>
          <p:cNvSpPr/>
          <p:nvPr/>
        </p:nvSpPr>
        <p:spPr>
          <a:xfrm>
            <a:off x="4800737" y="4926470"/>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g3277b82dfb6_0_724"/>
          <p:cNvSpPr/>
          <p:nvPr/>
        </p:nvSpPr>
        <p:spPr>
          <a:xfrm>
            <a:off x="4610003" y="4456966"/>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4" name="Google Shape;114;g3277b82dfb6_0_724"/>
          <p:cNvSpPr/>
          <p:nvPr/>
        </p:nvSpPr>
        <p:spPr>
          <a:xfrm>
            <a:off x="4610003" y="4679807"/>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 name="Google Shape;115;g3277b82dfb6_0_724"/>
          <p:cNvSpPr/>
          <p:nvPr/>
        </p:nvSpPr>
        <p:spPr>
          <a:xfrm>
            <a:off x="4610003" y="4926470"/>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6" name="Google Shape;116;g3277b82dfb6_0_724"/>
          <p:cNvSpPr/>
          <p:nvPr/>
        </p:nvSpPr>
        <p:spPr>
          <a:xfrm>
            <a:off x="4214185" y="5400709"/>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7" name="Google Shape;117;g3277b82dfb6_0_724"/>
          <p:cNvSpPr/>
          <p:nvPr/>
        </p:nvSpPr>
        <p:spPr>
          <a:xfrm>
            <a:off x="4214185" y="5623550"/>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8" name="Google Shape;118;g3277b82dfb6_0_724"/>
          <p:cNvSpPr/>
          <p:nvPr/>
        </p:nvSpPr>
        <p:spPr>
          <a:xfrm>
            <a:off x="4214185" y="5870213"/>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 name="Google Shape;119;g3277b82dfb6_0_724"/>
          <p:cNvSpPr/>
          <p:nvPr/>
        </p:nvSpPr>
        <p:spPr>
          <a:xfrm>
            <a:off x="3913473" y="5284293"/>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0" name="Google Shape;120;g3277b82dfb6_0_724"/>
          <p:cNvSpPr/>
          <p:nvPr/>
        </p:nvSpPr>
        <p:spPr>
          <a:xfrm>
            <a:off x="3913473" y="5507134"/>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1" name="Google Shape;121;g3277b82dfb6_0_724"/>
          <p:cNvSpPr/>
          <p:nvPr/>
        </p:nvSpPr>
        <p:spPr>
          <a:xfrm>
            <a:off x="3913473" y="5753797"/>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 name="Google Shape;122;g3277b82dfb6_0_724"/>
          <p:cNvSpPr/>
          <p:nvPr/>
        </p:nvSpPr>
        <p:spPr>
          <a:xfrm>
            <a:off x="5497860" y="5284293"/>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3" name="Google Shape;123;g3277b82dfb6_0_724"/>
          <p:cNvSpPr/>
          <p:nvPr/>
        </p:nvSpPr>
        <p:spPr>
          <a:xfrm>
            <a:off x="5497860" y="5507134"/>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4" name="Google Shape;124;g3277b82dfb6_0_724"/>
          <p:cNvSpPr/>
          <p:nvPr/>
        </p:nvSpPr>
        <p:spPr>
          <a:xfrm>
            <a:off x="5497860" y="5753797"/>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5" name="Google Shape;125;g3277b82dfb6_0_724"/>
          <p:cNvSpPr/>
          <p:nvPr/>
        </p:nvSpPr>
        <p:spPr>
          <a:xfrm>
            <a:off x="5197148" y="5400709"/>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 name="Google Shape;126;g3277b82dfb6_0_724"/>
          <p:cNvSpPr/>
          <p:nvPr/>
        </p:nvSpPr>
        <p:spPr>
          <a:xfrm>
            <a:off x="5197148" y="5623550"/>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7" name="Google Shape;127;g3277b82dfb6_0_724"/>
          <p:cNvSpPr/>
          <p:nvPr/>
        </p:nvSpPr>
        <p:spPr>
          <a:xfrm>
            <a:off x="5197148" y="5870213"/>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8" name="Google Shape;128;g3277b82dfb6_0_724"/>
          <p:cNvSpPr/>
          <p:nvPr/>
        </p:nvSpPr>
        <p:spPr>
          <a:xfrm>
            <a:off x="7067973" y="4740130"/>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9" name="Google Shape;129;g3277b82dfb6_0_724"/>
          <p:cNvSpPr/>
          <p:nvPr/>
        </p:nvSpPr>
        <p:spPr>
          <a:xfrm>
            <a:off x="7077498" y="5392241"/>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 name="Google Shape;130;g3277b82dfb6_0_724"/>
          <p:cNvSpPr/>
          <p:nvPr/>
        </p:nvSpPr>
        <p:spPr>
          <a:xfrm>
            <a:off x="7636298" y="4673960"/>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1" name="Google Shape;131;g3277b82dfb6_0_724"/>
          <p:cNvSpPr/>
          <p:nvPr/>
        </p:nvSpPr>
        <p:spPr>
          <a:xfrm>
            <a:off x="7636298" y="4821102"/>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 name="Google Shape;132;g3277b82dfb6_0_724"/>
          <p:cNvSpPr/>
          <p:nvPr/>
        </p:nvSpPr>
        <p:spPr>
          <a:xfrm>
            <a:off x="8703098" y="4673960"/>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3" name="Google Shape;133;g3277b82dfb6_0_724"/>
          <p:cNvSpPr/>
          <p:nvPr/>
        </p:nvSpPr>
        <p:spPr>
          <a:xfrm>
            <a:off x="8703098" y="4821102"/>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 name="Google Shape;134;g3277b82dfb6_0_724"/>
          <p:cNvSpPr/>
          <p:nvPr/>
        </p:nvSpPr>
        <p:spPr>
          <a:xfrm>
            <a:off x="9277773" y="4740130"/>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5" name="Google Shape;135;g3277b82dfb6_0_724"/>
          <p:cNvSpPr/>
          <p:nvPr/>
        </p:nvSpPr>
        <p:spPr>
          <a:xfrm>
            <a:off x="9251738" y="5392241"/>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 name="Google Shape;128;g3277b82dfb6_0_724">
            <a:extLst>
              <a:ext uri="{FF2B5EF4-FFF2-40B4-BE49-F238E27FC236}">
                <a16:creationId xmlns:a16="http://schemas.microsoft.com/office/drawing/2014/main" id="{A83F6DDA-C8AD-A87A-EDA4-748C80697D6D}"/>
              </a:ext>
            </a:extLst>
          </p:cNvPr>
          <p:cNvSpPr/>
          <p:nvPr/>
        </p:nvSpPr>
        <p:spPr>
          <a:xfrm>
            <a:off x="10486734" y="4747238"/>
            <a:ext cx="486938" cy="188493"/>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TextBox 2">
            <a:extLst>
              <a:ext uri="{FF2B5EF4-FFF2-40B4-BE49-F238E27FC236}">
                <a16:creationId xmlns:a16="http://schemas.microsoft.com/office/drawing/2014/main" id="{0ECC0EA4-0DB1-07E1-B458-F69E7C07B282}"/>
              </a:ext>
            </a:extLst>
          </p:cNvPr>
          <p:cNvSpPr txBox="1"/>
          <p:nvPr/>
        </p:nvSpPr>
        <p:spPr>
          <a:xfrm>
            <a:off x="10637216" y="4618065"/>
            <a:ext cx="1732794" cy="400110"/>
          </a:xfrm>
          <a:prstGeom prst="rect">
            <a:avLst/>
          </a:prstGeom>
          <a:noFill/>
        </p:spPr>
        <p:txBody>
          <a:bodyPr wrap="square" rtlCol="0">
            <a:spAutoFit/>
          </a:bodyPr>
          <a:lstStyle/>
          <a:p>
            <a:pPr algn="ctr"/>
            <a:r>
              <a:rPr lang="en-US" sz="2000" dirty="0"/>
              <a:t>Actives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028" name="Picture 4">
            <a:extLst>
              <a:ext uri="{FF2B5EF4-FFF2-40B4-BE49-F238E27FC236}">
                <a16:creationId xmlns:a16="http://schemas.microsoft.com/office/drawing/2014/main" id="{FD371D66-B662-9702-82E4-96D566B00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794" y="1264091"/>
            <a:ext cx="5897581" cy="2183805"/>
          </a:xfrm>
          <a:prstGeom prst="rect">
            <a:avLst/>
          </a:prstGeom>
          <a:noFill/>
          <a:extLst>
            <a:ext uri="{909E8E84-426E-40DD-AFC4-6F175D3DCCD1}">
              <a14:hiddenFill xmlns:a14="http://schemas.microsoft.com/office/drawing/2010/main">
                <a:solidFill>
                  <a:srgbClr val="FFFFFF"/>
                </a:solidFill>
              </a14:hiddenFill>
            </a:ext>
          </a:extLst>
        </p:spPr>
      </p:pic>
      <p:sp>
        <p:nvSpPr>
          <p:cNvPr id="140" name="Google Shape;140;g3277b82dfb6_0_775"/>
          <p:cNvSpPr txBox="1"/>
          <p:nvPr/>
        </p:nvSpPr>
        <p:spPr>
          <a:xfrm>
            <a:off x="504690" y="3713107"/>
            <a:ext cx="5734500" cy="2185800"/>
          </a:xfrm>
          <a:prstGeom prst="rect">
            <a:avLst/>
          </a:prstGeom>
          <a:noFill/>
          <a:ln>
            <a:noFill/>
          </a:ln>
        </p:spPr>
        <p:txBody>
          <a:bodyPr spcFirstLastPara="1" wrap="square" lIns="91425" tIns="45700" rIns="91425" bIns="45700" anchor="t" anchorCtr="0">
            <a:spAutoFit/>
          </a:bodyPr>
          <a:lstStyle/>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Computationally expensive simulations </a:t>
            </a:r>
            <a:endParaRPr sz="22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Iterative</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Heuristically-constrained</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High entry barriers for new designers</a:t>
            </a:r>
            <a:endParaRPr/>
          </a:p>
        </p:txBody>
      </p:sp>
      <p:sp>
        <p:nvSpPr>
          <p:cNvPr id="141" name="Google Shape;141;g3277b82dfb6_0_775"/>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RFIC Passive Design Flow</a:t>
            </a:r>
            <a:endParaRPr dirty="0"/>
          </a:p>
        </p:txBody>
      </p:sp>
      <p:pic>
        <p:nvPicPr>
          <p:cNvPr id="142" name="Google Shape;142;g3277b82dfb6_0_775" descr="A black background with a black square&#10;&#10;Description automatically generated with medium confidence"/>
          <p:cNvPicPr preferRelativeResize="0"/>
          <p:nvPr/>
        </p:nvPicPr>
        <p:blipFill rotWithShape="1">
          <a:blip r:embed="rId4">
            <a:alphaModFix/>
          </a:blip>
          <a:srcRect b="13659"/>
          <a:stretch/>
        </p:blipFill>
        <p:spPr>
          <a:xfrm>
            <a:off x="506323" y="3784351"/>
            <a:ext cx="430426" cy="371642"/>
          </a:xfrm>
          <a:prstGeom prst="rect">
            <a:avLst/>
          </a:prstGeom>
          <a:noFill/>
          <a:ln>
            <a:noFill/>
          </a:ln>
        </p:spPr>
      </p:pic>
      <p:pic>
        <p:nvPicPr>
          <p:cNvPr id="143" name="Google Shape;143;g3277b82dfb6_0_775" descr="A black background with a black square&#10;&#10;Description automatically generated with medium confidence"/>
          <p:cNvPicPr preferRelativeResize="0"/>
          <p:nvPr/>
        </p:nvPicPr>
        <p:blipFill rotWithShape="1">
          <a:blip r:embed="rId4">
            <a:alphaModFix/>
          </a:blip>
          <a:srcRect b="13659"/>
          <a:stretch/>
        </p:blipFill>
        <p:spPr>
          <a:xfrm>
            <a:off x="506323" y="4389142"/>
            <a:ext cx="430426" cy="371642"/>
          </a:xfrm>
          <a:prstGeom prst="rect">
            <a:avLst/>
          </a:prstGeom>
          <a:noFill/>
          <a:ln>
            <a:noFill/>
          </a:ln>
        </p:spPr>
      </p:pic>
      <p:sp>
        <p:nvSpPr>
          <p:cNvPr id="144" name="Google Shape;144;g3277b82dfb6_0_775"/>
          <p:cNvSpPr txBox="1"/>
          <p:nvPr/>
        </p:nvSpPr>
        <p:spPr>
          <a:xfrm>
            <a:off x="6224172" y="3713107"/>
            <a:ext cx="5934600" cy="2267247"/>
          </a:xfrm>
          <a:prstGeom prst="rect">
            <a:avLst/>
          </a:prstGeom>
          <a:noFill/>
          <a:ln>
            <a:noFill/>
          </a:ln>
        </p:spPr>
        <p:txBody>
          <a:bodyPr spcFirstLastPara="1" wrap="square" lIns="91425" tIns="45700" rIns="91425" bIns="45700" anchor="t" anchorCtr="0">
            <a:spAutoFit/>
          </a:bodyPr>
          <a:lstStyle/>
          <a:p>
            <a:pPr marL="88900" lvl="0">
              <a:spcBef>
                <a:spcPts val="360"/>
              </a:spcBef>
            </a:pPr>
            <a:r>
              <a:rPr lang="en-US" sz="2200" b="0" i="0" u="none" strike="noStrike" cap="none" dirty="0">
                <a:solidFill>
                  <a:schemeClr val="dk1"/>
                </a:solidFill>
                <a:latin typeface="Arial"/>
                <a:ea typeface="Arial"/>
                <a:cs typeface="Arial"/>
                <a:sym typeface="Arial"/>
              </a:rPr>
              <a:t>     </a:t>
            </a:r>
            <a:r>
              <a:rPr lang="en-US" sz="2200" dirty="0">
                <a:solidFill>
                  <a:schemeClr val="dk1"/>
                </a:solidFill>
              </a:rPr>
              <a:t>Fast</a:t>
            </a:r>
            <a:r>
              <a:rPr lang="en-US" sz="2200" b="0" i="0" u="none" strike="noStrike" cap="none" dirty="0">
                <a:solidFill>
                  <a:schemeClr val="dk1"/>
                </a:solidFill>
                <a:latin typeface="Arial"/>
                <a:ea typeface="Arial"/>
                <a:cs typeface="Arial"/>
                <a:sym typeface="Arial"/>
              </a:rPr>
              <a:t> evaluation utilizing ML models</a:t>
            </a:r>
            <a:endParaRPr dirty="0"/>
          </a:p>
          <a:p>
            <a:pPr marL="88900" marR="0" lvl="0" indent="0" algn="l" rtl="0">
              <a:lnSpc>
                <a:spcPct val="100000"/>
              </a:lnSpc>
              <a:spcBef>
                <a:spcPts val="360"/>
              </a:spcBef>
              <a:spcAft>
                <a:spcPts val="0"/>
              </a:spcAft>
              <a:buNone/>
            </a:pPr>
            <a:endParaRPr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dirty="0">
                <a:solidFill>
                  <a:schemeClr val="dk1"/>
                </a:solidFill>
              </a:rPr>
              <a:t>     A</a:t>
            </a:r>
            <a:r>
              <a:rPr lang="en-US" sz="2200" b="0" i="0" u="none" strike="noStrike" cap="none" dirty="0">
                <a:solidFill>
                  <a:schemeClr val="dk1"/>
                </a:solidFill>
                <a:latin typeface="Arial"/>
                <a:ea typeface="Arial"/>
                <a:cs typeface="Arial"/>
                <a:sym typeface="Arial"/>
              </a:rPr>
              <a:t>utomated</a:t>
            </a:r>
            <a:endParaRPr dirty="0"/>
          </a:p>
          <a:p>
            <a:pPr marL="88900" marR="0" lvl="0" indent="0" algn="l" rtl="0">
              <a:lnSpc>
                <a:spcPct val="100000"/>
              </a:lnSpc>
              <a:spcBef>
                <a:spcPts val="360"/>
              </a:spcBef>
              <a:spcAft>
                <a:spcPts val="0"/>
              </a:spcAft>
              <a:buNone/>
            </a:pPr>
            <a:endParaRPr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Non-intuitive and beyond human</a:t>
            </a:r>
            <a:endParaRPr dirty="0"/>
          </a:p>
          <a:p>
            <a:pPr marL="88900" marR="0" lvl="0" indent="0" algn="l" rtl="0">
              <a:lnSpc>
                <a:spcPct val="100000"/>
              </a:lnSpc>
              <a:spcBef>
                <a:spcPts val="360"/>
              </a:spcBef>
              <a:spcAft>
                <a:spcPts val="0"/>
              </a:spcAft>
              <a:buNone/>
            </a:pPr>
            <a:endParaRPr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Lowered entry barriers for new designers</a:t>
            </a:r>
            <a:endParaRPr sz="2000" b="0" i="0" u="none" strike="noStrike" cap="none" dirty="0">
              <a:solidFill>
                <a:srgbClr val="000000"/>
              </a:solidFill>
              <a:latin typeface="Arial"/>
              <a:ea typeface="Arial"/>
              <a:cs typeface="Arial"/>
              <a:sym typeface="Arial"/>
            </a:endParaRPr>
          </a:p>
        </p:txBody>
      </p:sp>
      <p:cxnSp>
        <p:nvCxnSpPr>
          <p:cNvPr id="145" name="Google Shape;145;g3277b82dfb6_0_775"/>
          <p:cNvCxnSpPr/>
          <p:nvPr/>
        </p:nvCxnSpPr>
        <p:spPr>
          <a:xfrm>
            <a:off x="5997650" y="1299498"/>
            <a:ext cx="0" cy="4683000"/>
          </a:xfrm>
          <a:prstGeom prst="straightConnector1">
            <a:avLst/>
          </a:prstGeom>
          <a:noFill/>
          <a:ln w="28575" cap="flat" cmpd="sng">
            <a:solidFill>
              <a:srgbClr val="D55C01"/>
            </a:solidFill>
            <a:prstDash val="solid"/>
            <a:round/>
            <a:headEnd type="none" w="sm" len="sm"/>
            <a:tailEnd type="none" w="sm" len="sm"/>
          </a:ln>
        </p:spPr>
      </p:cxnSp>
      <p:pic>
        <p:nvPicPr>
          <p:cNvPr id="146" name="Google Shape;146;g3277b82dfb6_0_775"/>
          <p:cNvPicPr preferRelativeResize="0"/>
          <p:nvPr/>
        </p:nvPicPr>
        <p:blipFill rotWithShape="1">
          <a:blip r:embed="rId5">
            <a:alphaModFix/>
          </a:blip>
          <a:srcRect b="13822"/>
          <a:stretch/>
        </p:blipFill>
        <p:spPr>
          <a:xfrm>
            <a:off x="6232632" y="3827089"/>
            <a:ext cx="431261" cy="371642"/>
          </a:xfrm>
          <a:prstGeom prst="rect">
            <a:avLst/>
          </a:prstGeom>
          <a:noFill/>
          <a:ln>
            <a:noFill/>
          </a:ln>
        </p:spPr>
      </p:pic>
      <p:pic>
        <p:nvPicPr>
          <p:cNvPr id="147" name="Google Shape;147;g3277b82dfb6_0_775"/>
          <p:cNvPicPr preferRelativeResize="0"/>
          <p:nvPr/>
        </p:nvPicPr>
        <p:blipFill rotWithShape="1">
          <a:blip r:embed="rId5">
            <a:alphaModFix/>
          </a:blip>
          <a:srcRect b="13822"/>
          <a:stretch/>
        </p:blipFill>
        <p:spPr>
          <a:xfrm>
            <a:off x="6232632" y="4993933"/>
            <a:ext cx="431261" cy="371642"/>
          </a:xfrm>
          <a:prstGeom prst="rect">
            <a:avLst/>
          </a:prstGeom>
          <a:noFill/>
          <a:ln>
            <a:noFill/>
          </a:ln>
        </p:spPr>
      </p:pic>
      <p:pic>
        <p:nvPicPr>
          <p:cNvPr id="148" name="Google Shape;148;g3277b82dfb6_0_775"/>
          <p:cNvPicPr preferRelativeResize="0"/>
          <p:nvPr/>
        </p:nvPicPr>
        <p:blipFill rotWithShape="1">
          <a:blip r:embed="rId6">
            <a:alphaModFix/>
          </a:blip>
          <a:srcRect/>
          <a:stretch/>
        </p:blipFill>
        <p:spPr>
          <a:xfrm>
            <a:off x="463644" y="1299498"/>
            <a:ext cx="5515158" cy="2183854"/>
          </a:xfrm>
          <a:prstGeom prst="rect">
            <a:avLst/>
          </a:prstGeom>
          <a:noFill/>
          <a:ln>
            <a:noFill/>
          </a:ln>
        </p:spPr>
      </p:pic>
      <p:pic>
        <p:nvPicPr>
          <p:cNvPr id="150" name="Google Shape;150;g3277b82dfb6_0_775" descr="A black background with a black square&#10;&#10;Description automatically generated with medium confidence"/>
          <p:cNvPicPr preferRelativeResize="0"/>
          <p:nvPr/>
        </p:nvPicPr>
        <p:blipFill rotWithShape="1">
          <a:blip r:embed="rId4">
            <a:alphaModFix/>
          </a:blip>
          <a:srcRect b="13659"/>
          <a:stretch/>
        </p:blipFill>
        <p:spPr>
          <a:xfrm>
            <a:off x="506323" y="4993933"/>
            <a:ext cx="430426" cy="371642"/>
          </a:xfrm>
          <a:prstGeom prst="rect">
            <a:avLst/>
          </a:prstGeom>
          <a:noFill/>
          <a:ln>
            <a:noFill/>
          </a:ln>
        </p:spPr>
      </p:pic>
      <p:pic>
        <p:nvPicPr>
          <p:cNvPr id="151" name="Google Shape;151;g3277b82dfb6_0_775"/>
          <p:cNvPicPr preferRelativeResize="0"/>
          <p:nvPr/>
        </p:nvPicPr>
        <p:blipFill rotWithShape="1">
          <a:blip r:embed="rId5">
            <a:alphaModFix/>
          </a:blip>
          <a:srcRect b="13822"/>
          <a:stretch/>
        </p:blipFill>
        <p:spPr>
          <a:xfrm>
            <a:off x="6232632" y="4410511"/>
            <a:ext cx="431261" cy="371642"/>
          </a:xfrm>
          <a:prstGeom prst="rect">
            <a:avLst/>
          </a:prstGeom>
          <a:noFill/>
          <a:ln>
            <a:noFill/>
          </a:ln>
        </p:spPr>
      </p:pic>
      <p:pic>
        <p:nvPicPr>
          <p:cNvPr id="152" name="Google Shape;152;g3277b82dfb6_0_775" descr="A black background with a black square&#10;&#10;Description automatically generated with medium confidence"/>
          <p:cNvPicPr preferRelativeResize="0"/>
          <p:nvPr/>
        </p:nvPicPr>
        <p:blipFill rotWithShape="1">
          <a:blip r:embed="rId4">
            <a:alphaModFix/>
          </a:blip>
          <a:srcRect b="13659"/>
          <a:stretch/>
        </p:blipFill>
        <p:spPr>
          <a:xfrm>
            <a:off x="506323" y="5595330"/>
            <a:ext cx="430426" cy="371642"/>
          </a:xfrm>
          <a:prstGeom prst="rect">
            <a:avLst/>
          </a:prstGeom>
          <a:noFill/>
          <a:ln>
            <a:noFill/>
          </a:ln>
        </p:spPr>
      </p:pic>
      <p:pic>
        <p:nvPicPr>
          <p:cNvPr id="153" name="Google Shape;153;g3277b82dfb6_0_775"/>
          <p:cNvPicPr preferRelativeResize="0"/>
          <p:nvPr/>
        </p:nvPicPr>
        <p:blipFill rotWithShape="1">
          <a:blip r:embed="rId5">
            <a:alphaModFix/>
          </a:blip>
          <a:srcRect b="13822"/>
          <a:stretch/>
        </p:blipFill>
        <p:spPr>
          <a:xfrm>
            <a:off x="6232632" y="5577355"/>
            <a:ext cx="431261" cy="371642"/>
          </a:xfrm>
          <a:prstGeom prst="rect">
            <a:avLst/>
          </a:prstGeom>
          <a:noFill/>
          <a:ln>
            <a:noFill/>
          </a:ln>
        </p:spPr>
      </p:pic>
      <p:sp>
        <p:nvSpPr>
          <p:cNvPr id="2" name="Google Shape;172;g3277b82dfb6_0_792">
            <a:extLst>
              <a:ext uri="{FF2B5EF4-FFF2-40B4-BE49-F238E27FC236}">
                <a16:creationId xmlns:a16="http://schemas.microsoft.com/office/drawing/2014/main" id="{4D5E7D0B-5FFE-75A4-A914-DF99819428EB}"/>
              </a:ext>
            </a:extLst>
          </p:cNvPr>
          <p:cNvSpPr/>
          <p:nvPr/>
        </p:nvSpPr>
        <p:spPr>
          <a:xfrm>
            <a:off x="8432247" y="1645714"/>
            <a:ext cx="1939420" cy="1239379"/>
          </a:xfrm>
          <a:prstGeom prst="rect">
            <a:avLst/>
          </a:prstGeom>
          <a:noFill/>
          <a:ln w="571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 name="Picture 4">
            <a:extLst>
              <a:ext uri="{FF2B5EF4-FFF2-40B4-BE49-F238E27FC236}">
                <a16:creationId xmlns:a16="http://schemas.microsoft.com/office/drawing/2014/main" id="{9AB78CAC-80AB-A4FE-E1BF-008B7AC22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794" y="1264091"/>
            <a:ext cx="5897581" cy="2183805"/>
          </a:xfrm>
          <a:prstGeom prst="rect">
            <a:avLst/>
          </a:prstGeom>
          <a:noFill/>
          <a:extLst>
            <a:ext uri="{909E8E84-426E-40DD-AFC4-6F175D3DCCD1}">
              <a14:hiddenFill xmlns:a14="http://schemas.microsoft.com/office/drawing/2010/main">
                <a:solidFill>
                  <a:srgbClr val="FFFFFF"/>
                </a:solidFill>
              </a14:hiddenFill>
            </a:ext>
          </a:extLst>
        </p:spPr>
      </p:pic>
      <p:sp>
        <p:nvSpPr>
          <p:cNvPr id="158" name="Google Shape;158;g3277b82dfb6_0_792"/>
          <p:cNvSpPr txBox="1"/>
          <p:nvPr/>
        </p:nvSpPr>
        <p:spPr>
          <a:xfrm>
            <a:off x="504690" y="3713107"/>
            <a:ext cx="5734500" cy="2185800"/>
          </a:xfrm>
          <a:prstGeom prst="rect">
            <a:avLst/>
          </a:prstGeom>
          <a:noFill/>
          <a:ln>
            <a:noFill/>
          </a:ln>
        </p:spPr>
        <p:txBody>
          <a:bodyPr spcFirstLastPara="1" wrap="square" lIns="91425" tIns="45700" rIns="91425" bIns="45700" anchor="t" anchorCtr="0">
            <a:spAutoFit/>
          </a:bodyPr>
          <a:lstStyle/>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Computationally expensive simulations </a:t>
            </a:r>
            <a:endParaRPr sz="22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Iterative</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Heuristically-constrained</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High entry barriers for new designers</a:t>
            </a:r>
            <a:endParaRPr/>
          </a:p>
        </p:txBody>
      </p:sp>
      <p:sp>
        <p:nvSpPr>
          <p:cNvPr id="159" name="Google Shape;159;g3277b82dfb6_0_792"/>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RFIC Passive Design Flow</a:t>
            </a:r>
            <a:endParaRPr dirty="0"/>
          </a:p>
        </p:txBody>
      </p:sp>
      <p:pic>
        <p:nvPicPr>
          <p:cNvPr id="160" name="Google Shape;160;g3277b82dfb6_0_792" descr="A black background with a black square&#10;&#10;Description automatically generated with medium confidence"/>
          <p:cNvPicPr preferRelativeResize="0"/>
          <p:nvPr/>
        </p:nvPicPr>
        <p:blipFill rotWithShape="1">
          <a:blip r:embed="rId4">
            <a:alphaModFix/>
          </a:blip>
          <a:srcRect b="13659"/>
          <a:stretch/>
        </p:blipFill>
        <p:spPr>
          <a:xfrm>
            <a:off x="506323" y="3784351"/>
            <a:ext cx="430426" cy="371642"/>
          </a:xfrm>
          <a:prstGeom prst="rect">
            <a:avLst/>
          </a:prstGeom>
          <a:noFill/>
          <a:ln>
            <a:noFill/>
          </a:ln>
        </p:spPr>
      </p:pic>
      <p:pic>
        <p:nvPicPr>
          <p:cNvPr id="161" name="Google Shape;161;g3277b82dfb6_0_792" descr="A black background with a black square&#10;&#10;Description automatically generated with medium confidence"/>
          <p:cNvPicPr preferRelativeResize="0"/>
          <p:nvPr/>
        </p:nvPicPr>
        <p:blipFill rotWithShape="1">
          <a:blip r:embed="rId4">
            <a:alphaModFix/>
          </a:blip>
          <a:srcRect b="13659"/>
          <a:stretch/>
        </p:blipFill>
        <p:spPr>
          <a:xfrm>
            <a:off x="506323" y="4389142"/>
            <a:ext cx="430426" cy="371642"/>
          </a:xfrm>
          <a:prstGeom prst="rect">
            <a:avLst/>
          </a:prstGeom>
          <a:noFill/>
          <a:ln>
            <a:noFill/>
          </a:ln>
        </p:spPr>
      </p:pic>
      <p:sp>
        <p:nvSpPr>
          <p:cNvPr id="162" name="Google Shape;162;g3277b82dfb6_0_792"/>
          <p:cNvSpPr txBox="1"/>
          <p:nvPr/>
        </p:nvSpPr>
        <p:spPr>
          <a:xfrm>
            <a:off x="6224172" y="3713107"/>
            <a:ext cx="5934600" cy="2267247"/>
          </a:xfrm>
          <a:prstGeom prst="rect">
            <a:avLst/>
          </a:prstGeom>
          <a:noFill/>
          <a:ln>
            <a:noFill/>
          </a:ln>
        </p:spPr>
        <p:txBody>
          <a:bodyPr spcFirstLastPara="1" wrap="square" lIns="91425" tIns="45700" rIns="91425" bIns="45700" anchor="t" anchorCtr="0">
            <a:spAutoFit/>
          </a:bodyPr>
          <a:lstStyle/>
          <a:p>
            <a:pPr marL="88900" lvl="0">
              <a:spcBef>
                <a:spcPts val="360"/>
              </a:spcBef>
            </a:pPr>
            <a:r>
              <a:rPr lang="en-US" sz="2200" b="0" i="0" u="none" strike="noStrike" cap="none" dirty="0">
                <a:solidFill>
                  <a:schemeClr val="dk1"/>
                </a:solidFill>
                <a:latin typeface="Arial"/>
                <a:ea typeface="Arial"/>
                <a:cs typeface="Arial"/>
                <a:sym typeface="Arial"/>
              </a:rPr>
              <a:t>     </a:t>
            </a:r>
            <a:r>
              <a:rPr lang="en-US" sz="2200" dirty="0">
                <a:solidFill>
                  <a:schemeClr val="dk1"/>
                </a:solidFill>
              </a:rPr>
              <a:t>Fast</a:t>
            </a:r>
            <a:r>
              <a:rPr lang="en-US" sz="2200" b="0" i="0" u="none" strike="noStrike" cap="none" dirty="0">
                <a:solidFill>
                  <a:schemeClr val="dk1"/>
                </a:solidFill>
                <a:latin typeface="Arial"/>
                <a:ea typeface="Arial"/>
                <a:cs typeface="Arial"/>
                <a:sym typeface="Arial"/>
              </a:rPr>
              <a:t> evaluation utilizing ML models</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dirty="0">
                <a:solidFill>
                  <a:schemeClr val="dk1"/>
                </a:solidFill>
              </a:rPr>
              <a:t>     A</a:t>
            </a:r>
            <a:r>
              <a:rPr lang="en-US" sz="2200" b="0" i="0" u="none" strike="noStrike" cap="none" dirty="0">
                <a:solidFill>
                  <a:schemeClr val="dk1"/>
                </a:solidFill>
                <a:latin typeface="Arial"/>
                <a:ea typeface="Arial"/>
                <a:cs typeface="Arial"/>
                <a:sym typeface="Arial"/>
              </a:rPr>
              <a:t>utomated</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Non-intuitive and beyond human</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Lowered entry barriers for new designers</a:t>
            </a:r>
            <a:endParaRPr sz="2000" b="0" i="0" u="none" strike="noStrike" cap="none" dirty="0">
              <a:solidFill>
                <a:srgbClr val="000000"/>
              </a:solidFill>
              <a:latin typeface="Arial"/>
              <a:ea typeface="Arial"/>
              <a:cs typeface="Arial"/>
              <a:sym typeface="Arial"/>
            </a:endParaRPr>
          </a:p>
        </p:txBody>
      </p:sp>
      <p:cxnSp>
        <p:nvCxnSpPr>
          <p:cNvPr id="163" name="Google Shape;163;g3277b82dfb6_0_792"/>
          <p:cNvCxnSpPr/>
          <p:nvPr/>
        </p:nvCxnSpPr>
        <p:spPr>
          <a:xfrm>
            <a:off x="5997650" y="1299498"/>
            <a:ext cx="0" cy="4683000"/>
          </a:xfrm>
          <a:prstGeom prst="straightConnector1">
            <a:avLst/>
          </a:prstGeom>
          <a:noFill/>
          <a:ln w="28575" cap="flat" cmpd="sng">
            <a:solidFill>
              <a:srgbClr val="D55C01"/>
            </a:solidFill>
            <a:prstDash val="solid"/>
            <a:round/>
            <a:headEnd type="none" w="sm" len="sm"/>
            <a:tailEnd type="none" w="sm" len="sm"/>
          </a:ln>
        </p:spPr>
      </p:cxnSp>
      <p:pic>
        <p:nvPicPr>
          <p:cNvPr id="164" name="Google Shape;164;g3277b82dfb6_0_792"/>
          <p:cNvPicPr preferRelativeResize="0"/>
          <p:nvPr/>
        </p:nvPicPr>
        <p:blipFill rotWithShape="1">
          <a:blip r:embed="rId5">
            <a:alphaModFix/>
          </a:blip>
          <a:srcRect b="13822"/>
          <a:stretch/>
        </p:blipFill>
        <p:spPr>
          <a:xfrm>
            <a:off x="6232632" y="3827089"/>
            <a:ext cx="431261" cy="371642"/>
          </a:xfrm>
          <a:prstGeom prst="rect">
            <a:avLst/>
          </a:prstGeom>
          <a:noFill/>
          <a:ln>
            <a:noFill/>
          </a:ln>
        </p:spPr>
      </p:pic>
      <p:pic>
        <p:nvPicPr>
          <p:cNvPr id="165" name="Google Shape;165;g3277b82dfb6_0_792"/>
          <p:cNvPicPr preferRelativeResize="0"/>
          <p:nvPr/>
        </p:nvPicPr>
        <p:blipFill rotWithShape="1">
          <a:blip r:embed="rId5">
            <a:alphaModFix/>
          </a:blip>
          <a:srcRect b="13822"/>
          <a:stretch/>
        </p:blipFill>
        <p:spPr>
          <a:xfrm>
            <a:off x="6232632" y="4993933"/>
            <a:ext cx="431261" cy="371642"/>
          </a:xfrm>
          <a:prstGeom prst="rect">
            <a:avLst/>
          </a:prstGeom>
          <a:noFill/>
          <a:ln>
            <a:noFill/>
          </a:ln>
        </p:spPr>
      </p:pic>
      <p:pic>
        <p:nvPicPr>
          <p:cNvPr id="166" name="Google Shape;166;g3277b82dfb6_0_792"/>
          <p:cNvPicPr preferRelativeResize="0"/>
          <p:nvPr/>
        </p:nvPicPr>
        <p:blipFill rotWithShape="1">
          <a:blip r:embed="rId6">
            <a:alphaModFix/>
          </a:blip>
          <a:srcRect/>
          <a:stretch/>
        </p:blipFill>
        <p:spPr>
          <a:xfrm>
            <a:off x="463644" y="1299498"/>
            <a:ext cx="5515158" cy="2183854"/>
          </a:xfrm>
          <a:prstGeom prst="rect">
            <a:avLst/>
          </a:prstGeom>
          <a:noFill/>
          <a:ln>
            <a:noFill/>
          </a:ln>
        </p:spPr>
      </p:pic>
      <p:pic>
        <p:nvPicPr>
          <p:cNvPr id="168" name="Google Shape;168;g3277b82dfb6_0_792" descr="A black background with a black square&#10;&#10;Description automatically generated with medium confidence"/>
          <p:cNvPicPr preferRelativeResize="0"/>
          <p:nvPr/>
        </p:nvPicPr>
        <p:blipFill rotWithShape="1">
          <a:blip r:embed="rId4">
            <a:alphaModFix/>
          </a:blip>
          <a:srcRect b="13659"/>
          <a:stretch/>
        </p:blipFill>
        <p:spPr>
          <a:xfrm>
            <a:off x="506323" y="4993933"/>
            <a:ext cx="430426" cy="371642"/>
          </a:xfrm>
          <a:prstGeom prst="rect">
            <a:avLst/>
          </a:prstGeom>
          <a:noFill/>
          <a:ln>
            <a:noFill/>
          </a:ln>
        </p:spPr>
      </p:pic>
      <p:pic>
        <p:nvPicPr>
          <p:cNvPr id="169" name="Google Shape;169;g3277b82dfb6_0_792"/>
          <p:cNvPicPr preferRelativeResize="0"/>
          <p:nvPr/>
        </p:nvPicPr>
        <p:blipFill rotWithShape="1">
          <a:blip r:embed="rId5">
            <a:alphaModFix/>
          </a:blip>
          <a:srcRect b="13822"/>
          <a:stretch/>
        </p:blipFill>
        <p:spPr>
          <a:xfrm>
            <a:off x="6232632" y="4410511"/>
            <a:ext cx="431261" cy="371642"/>
          </a:xfrm>
          <a:prstGeom prst="rect">
            <a:avLst/>
          </a:prstGeom>
          <a:noFill/>
          <a:ln>
            <a:noFill/>
          </a:ln>
        </p:spPr>
      </p:pic>
      <p:pic>
        <p:nvPicPr>
          <p:cNvPr id="170" name="Google Shape;170;g3277b82dfb6_0_792" descr="A black background with a black square&#10;&#10;Description automatically generated with medium confidence"/>
          <p:cNvPicPr preferRelativeResize="0"/>
          <p:nvPr/>
        </p:nvPicPr>
        <p:blipFill rotWithShape="1">
          <a:blip r:embed="rId4">
            <a:alphaModFix/>
          </a:blip>
          <a:srcRect b="13659"/>
          <a:stretch/>
        </p:blipFill>
        <p:spPr>
          <a:xfrm>
            <a:off x="506323" y="5595330"/>
            <a:ext cx="430426" cy="371642"/>
          </a:xfrm>
          <a:prstGeom prst="rect">
            <a:avLst/>
          </a:prstGeom>
          <a:noFill/>
          <a:ln>
            <a:noFill/>
          </a:ln>
        </p:spPr>
      </p:pic>
      <p:pic>
        <p:nvPicPr>
          <p:cNvPr id="171" name="Google Shape;171;g3277b82dfb6_0_792"/>
          <p:cNvPicPr preferRelativeResize="0"/>
          <p:nvPr/>
        </p:nvPicPr>
        <p:blipFill rotWithShape="1">
          <a:blip r:embed="rId5">
            <a:alphaModFix/>
          </a:blip>
          <a:srcRect b="13822"/>
          <a:stretch/>
        </p:blipFill>
        <p:spPr>
          <a:xfrm>
            <a:off x="6232632" y="5577355"/>
            <a:ext cx="431261" cy="371642"/>
          </a:xfrm>
          <a:prstGeom prst="rect">
            <a:avLst/>
          </a:prstGeom>
          <a:noFill/>
          <a:ln>
            <a:noFill/>
          </a:ln>
        </p:spPr>
      </p:pic>
      <p:sp>
        <p:nvSpPr>
          <p:cNvPr id="172" name="Google Shape;172;g3277b82dfb6_0_792"/>
          <p:cNvSpPr/>
          <p:nvPr/>
        </p:nvSpPr>
        <p:spPr>
          <a:xfrm>
            <a:off x="8533847" y="2079554"/>
            <a:ext cx="1666500" cy="371700"/>
          </a:xfrm>
          <a:prstGeom prst="rect">
            <a:avLst/>
          </a:prstGeom>
          <a:noFill/>
          <a:ln w="571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3277b82dfb6_0_810"/>
          <p:cNvSpPr txBox="1"/>
          <p:nvPr/>
        </p:nvSpPr>
        <p:spPr>
          <a:xfrm>
            <a:off x="518984" y="2606496"/>
            <a:ext cx="10988330" cy="1115947"/>
          </a:xfrm>
          <a:prstGeom prst="rect">
            <a:avLst/>
          </a:prstGeom>
          <a:noFill/>
          <a:ln>
            <a:noFill/>
          </a:ln>
        </p:spPr>
        <p:txBody>
          <a:bodyPr spcFirstLastPara="1" wrap="square" lIns="91425" tIns="45700" rIns="91425" bIns="45700" anchor="t" anchorCtr="0">
            <a:noAutofit/>
          </a:bodyPr>
          <a:lstStyle/>
          <a:p>
            <a:pPr marL="457200" marR="0" lvl="0" indent="-308610" algn="l" rtl="0">
              <a:lnSpc>
                <a:spcPct val="100000"/>
              </a:lnSpc>
              <a:spcBef>
                <a:spcPts val="360"/>
              </a:spcBef>
              <a:spcAft>
                <a:spcPts val="0"/>
              </a:spcAft>
              <a:buClr>
                <a:srgbClr val="FF6600"/>
              </a:buClr>
              <a:buSzPts val="1260"/>
              <a:buFont typeface="Noto Sans Symbols"/>
              <a:buChar char="⧫"/>
            </a:pPr>
            <a:r>
              <a:rPr lang="en-US" sz="2800" b="0" i="0" u="none" strike="noStrike" cap="none" dirty="0">
                <a:solidFill>
                  <a:schemeClr val="dk1"/>
                </a:solidFill>
                <a:latin typeface="Arial"/>
                <a:ea typeface="Arial"/>
                <a:cs typeface="Arial"/>
                <a:sym typeface="Arial"/>
              </a:rPr>
              <a:t>Replace EM simulation with ML surrogate models for faster performance evaluation </a:t>
            </a:r>
            <a:endParaRPr dirty="0"/>
          </a:p>
          <a:p>
            <a:pPr marL="0" marR="0" lvl="0" indent="0" algn="l" rtl="0">
              <a:lnSpc>
                <a:spcPct val="100000"/>
              </a:lnSpc>
              <a:spcBef>
                <a:spcPts val="360"/>
              </a:spcBef>
              <a:spcAft>
                <a:spcPts val="0"/>
              </a:spcAft>
              <a:buClr>
                <a:srgbClr val="FF6600"/>
              </a:buClr>
              <a:buSzPts val="1260"/>
              <a:buFont typeface="Noto Sans Symbols"/>
              <a:buNone/>
            </a:pPr>
            <a:endParaRPr sz="2800" b="0" i="0" u="none" strike="noStrike" cap="none" dirty="0">
              <a:solidFill>
                <a:schemeClr val="dk1"/>
              </a:solidFill>
              <a:latin typeface="Arial"/>
              <a:ea typeface="Arial"/>
              <a:cs typeface="Arial"/>
              <a:sym typeface="Arial"/>
            </a:endParaRPr>
          </a:p>
        </p:txBody>
      </p:sp>
      <p:sp>
        <p:nvSpPr>
          <p:cNvPr id="179" name="Google Shape;179;g3277b82dfb6_0_810"/>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ML Surrogate Modeling</a:t>
            </a:r>
            <a:endParaRPr/>
          </a:p>
        </p:txBody>
      </p:sp>
      <p:sp>
        <p:nvSpPr>
          <p:cNvPr id="180" name="Google Shape;180;g3277b82dfb6_0_810"/>
          <p:cNvSpPr txBox="1">
            <a:spLocks noGrp="1"/>
          </p:cNvSpPr>
          <p:nvPr>
            <p:ph type="body" idx="1"/>
          </p:nvPr>
        </p:nvSpPr>
        <p:spPr>
          <a:xfrm>
            <a:off x="518984" y="979219"/>
            <a:ext cx="7313602" cy="1908628"/>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EM simulation is the major bottleneck of RF manual design</a:t>
            </a:r>
            <a:endParaRPr dirty="0"/>
          </a:p>
          <a:p>
            <a:pPr marL="914400" lvl="1" indent="-342900" algn="l" rtl="0">
              <a:lnSpc>
                <a:spcPct val="100000"/>
              </a:lnSpc>
              <a:spcBef>
                <a:spcPts val="360"/>
              </a:spcBef>
              <a:spcAft>
                <a:spcPts val="0"/>
              </a:spcAft>
              <a:buSzPts val="1800"/>
              <a:buChar char="›"/>
            </a:pPr>
            <a:r>
              <a:rPr lang="en-US" dirty="0"/>
              <a:t>Solves Maxwell’s equations with 3D mesh</a:t>
            </a:r>
            <a:endParaRPr dirty="0"/>
          </a:p>
          <a:p>
            <a:pPr marL="0" lvl="0" indent="0" algn="l" rtl="0">
              <a:lnSpc>
                <a:spcPct val="100000"/>
              </a:lnSpc>
              <a:spcBef>
                <a:spcPts val="360"/>
              </a:spcBef>
              <a:spcAft>
                <a:spcPts val="0"/>
              </a:spcAft>
              <a:buSzPts val="1260"/>
              <a:buNone/>
            </a:pPr>
            <a:endParaRPr dirty="0"/>
          </a:p>
        </p:txBody>
      </p:sp>
      <p:sp>
        <p:nvSpPr>
          <p:cNvPr id="181" name="Google Shape;181;g3277b82dfb6_0_810"/>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7</a:t>
            </a:fld>
            <a:endParaRPr/>
          </a:p>
        </p:txBody>
      </p:sp>
      <p:pic>
        <p:nvPicPr>
          <p:cNvPr id="182" name="Google Shape;182;g3277b82dfb6_0_810"/>
          <p:cNvPicPr preferRelativeResize="0"/>
          <p:nvPr/>
        </p:nvPicPr>
        <p:blipFill rotWithShape="1">
          <a:blip r:embed="rId3">
            <a:alphaModFix/>
          </a:blip>
          <a:srcRect/>
          <a:stretch/>
        </p:blipFill>
        <p:spPr>
          <a:xfrm>
            <a:off x="7387219" y="4407168"/>
            <a:ext cx="4250594" cy="890029"/>
          </a:xfrm>
          <a:prstGeom prst="rect">
            <a:avLst/>
          </a:prstGeom>
          <a:noFill/>
          <a:ln>
            <a:noFill/>
          </a:ln>
        </p:spPr>
      </p:pic>
      <p:sp>
        <p:nvSpPr>
          <p:cNvPr id="183" name="Google Shape;183;g3277b82dfb6_0_810"/>
          <p:cNvSpPr/>
          <p:nvPr/>
        </p:nvSpPr>
        <p:spPr>
          <a:xfrm>
            <a:off x="1073955" y="4051572"/>
            <a:ext cx="2373300" cy="1954500"/>
          </a:xfrm>
          <a:prstGeom prst="roundRect">
            <a:avLst>
              <a:gd name="adj" fmla="val 16667"/>
            </a:avLst>
          </a:prstGeom>
          <a:noFill/>
          <a:ln w="25400" cap="flat" cmpd="sng">
            <a:solidFill>
              <a:srgbClr val="1515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RF </a:t>
            </a:r>
            <a:endParaRPr sz="20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Passive </a:t>
            </a:r>
            <a:endParaRPr sz="20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Designs</a:t>
            </a:r>
            <a:endParaRPr sz="1500" b="0" i="0" u="none" strike="noStrike" cap="none">
              <a:solidFill>
                <a:schemeClr val="lt1"/>
              </a:solidFill>
              <a:latin typeface="Arial"/>
              <a:ea typeface="Arial"/>
              <a:cs typeface="Arial"/>
              <a:sym typeface="Arial"/>
            </a:endParaRPr>
          </a:p>
        </p:txBody>
      </p:sp>
      <p:sp>
        <p:nvSpPr>
          <p:cNvPr id="184" name="Google Shape;184;g3277b82dfb6_0_810"/>
          <p:cNvSpPr txBox="1"/>
          <p:nvPr/>
        </p:nvSpPr>
        <p:spPr>
          <a:xfrm>
            <a:off x="8118045" y="3919187"/>
            <a:ext cx="30000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S-parameters</a:t>
            </a:r>
            <a:endParaRPr sz="2000" b="0" i="0" u="none" strike="noStrike" cap="none">
              <a:solidFill>
                <a:schemeClr val="dk1"/>
              </a:solidFill>
              <a:latin typeface="Arial"/>
              <a:ea typeface="Arial"/>
              <a:cs typeface="Arial"/>
              <a:sym typeface="Arial"/>
            </a:endParaRPr>
          </a:p>
        </p:txBody>
      </p:sp>
      <p:pic>
        <p:nvPicPr>
          <p:cNvPr id="185" name="Google Shape;185;g3277b82dfb6_0_810" descr="A black background with a black square&#10;&#10;Description automatically generated with medium confidence"/>
          <p:cNvPicPr preferRelativeResize="0"/>
          <p:nvPr/>
        </p:nvPicPr>
        <p:blipFill rotWithShape="1">
          <a:blip r:embed="rId4">
            <a:alphaModFix/>
          </a:blip>
          <a:srcRect t="4385" b="19735"/>
          <a:stretch/>
        </p:blipFill>
        <p:spPr>
          <a:xfrm>
            <a:off x="4323803" y="4131695"/>
            <a:ext cx="2267197" cy="1720287"/>
          </a:xfrm>
          <a:prstGeom prst="rect">
            <a:avLst/>
          </a:prstGeom>
          <a:noFill/>
          <a:ln>
            <a:noFill/>
          </a:ln>
        </p:spPr>
      </p:pic>
      <p:sp>
        <p:nvSpPr>
          <p:cNvPr id="186" name="Google Shape;186;g3277b82dfb6_0_810"/>
          <p:cNvSpPr txBox="1"/>
          <p:nvPr/>
        </p:nvSpPr>
        <p:spPr>
          <a:xfrm>
            <a:off x="3756780" y="3659138"/>
            <a:ext cx="36693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ML Surrogate Model</a:t>
            </a:r>
            <a:endParaRPr sz="2000" b="0" i="0" u="none" strike="noStrike" cap="none">
              <a:solidFill>
                <a:schemeClr val="dk1"/>
              </a:solidFill>
              <a:latin typeface="Arial"/>
              <a:ea typeface="Arial"/>
              <a:cs typeface="Arial"/>
              <a:sym typeface="Arial"/>
            </a:endParaRPr>
          </a:p>
        </p:txBody>
      </p:sp>
      <p:cxnSp>
        <p:nvCxnSpPr>
          <p:cNvPr id="187" name="Google Shape;187;g3277b82dfb6_0_810"/>
          <p:cNvCxnSpPr/>
          <p:nvPr/>
        </p:nvCxnSpPr>
        <p:spPr>
          <a:xfrm>
            <a:off x="6481476" y="4915278"/>
            <a:ext cx="819900" cy="0"/>
          </a:xfrm>
          <a:prstGeom prst="straightConnector1">
            <a:avLst/>
          </a:prstGeom>
          <a:noFill/>
          <a:ln w="381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188" name="Google Shape;188;g3277b82dfb6_0_810"/>
          <p:cNvCxnSpPr/>
          <p:nvPr/>
        </p:nvCxnSpPr>
        <p:spPr>
          <a:xfrm>
            <a:off x="3463697" y="4991838"/>
            <a:ext cx="819900" cy="0"/>
          </a:xfrm>
          <a:prstGeom prst="straightConnector1">
            <a:avLst/>
          </a:prstGeom>
          <a:noFill/>
          <a:ln w="381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sp>
        <p:nvSpPr>
          <p:cNvPr id="189" name="Google Shape;189;g3277b82dfb6_0_810"/>
          <p:cNvSpPr txBox="1"/>
          <p:nvPr/>
        </p:nvSpPr>
        <p:spPr>
          <a:xfrm>
            <a:off x="849179" y="3544831"/>
            <a:ext cx="25266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Passive Designs</a:t>
            </a:r>
            <a:endParaRPr sz="2000" b="0" i="0" u="none" strike="noStrike" cap="none">
              <a:solidFill>
                <a:schemeClr val="dk1"/>
              </a:solidFill>
              <a:latin typeface="Arial"/>
              <a:ea typeface="Arial"/>
              <a:cs typeface="Arial"/>
              <a:sym typeface="Arial"/>
            </a:endParaRPr>
          </a:p>
        </p:txBody>
      </p:sp>
      <p:pic>
        <p:nvPicPr>
          <p:cNvPr id="190" name="Google Shape;190;g3277b82dfb6_0_810"/>
          <p:cNvPicPr preferRelativeResize="0"/>
          <p:nvPr/>
        </p:nvPicPr>
        <p:blipFill rotWithShape="1">
          <a:blip r:embed="rId5">
            <a:alphaModFix/>
          </a:blip>
          <a:srcRect/>
          <a:stretch/>
        </p:blipFill>
        <p:spPr>
          <a:xfrm>
            <a:off x="1294539" y="4202779"/>
            <a:ext cx="1191604" cy="763603"/>
          </a:xfrm>
          <a:prstGeom prst="rect">
            <a:avLst/>
          </a:prstGeom>
          <a:noFill/>
          <a:ln>
            <a:noFill/>
          </a:ln>
        </p:spPr>
      </p:pic>
      <p:pic>
        <p:nvPicPr>
          <p:cNvPr id="191" name="Google Shape;191;g3277b82dfb6_0_810" descr="A red and white grid with many triangles&#10;&#10;Description automatically generated with medium confidence"/>
          <p:cNvPicPr preferRelativeResize="0"/>
          <p:nvPr/>
        </p:nvPicPr>
        <p:blipFill rotWithShape="1">
          <a:blip r:embed="rId6">
            <a:alphaModFix/>
          </a:blip>
          <a:srcRect/>
          <a:stretch/>
        </p:blipFill>
        <p:spPr>
          <a:xfrm>
            <a:off x="7808026" y="987924"/>
            <a:ext cx="4209752" cy="1476205"/>
          </a:xfrm>
          <a:prstGeom prst="rect">
            <a:avLst/>
          </a:prstGeom>
          <a:noFill/>
          <a:ln>
            <a:noFill/>
          </a:ln>
        </p:spPr>
      </p:pic>
      <p:pic>
        <p:nvPicPr>
          <p:cNvPr id="192" name="Google Shape;192;g3277b82dfb6_0_810"/>
          <p:cNvPicPr preferRelativeResize="0"/>
          <p:nvPr/>
        </p:nvPicPr>
        <p:blipFill rotWithShape="1">
          <a:blip r:embed="rId7">
            <a:alphaModFix/>
          </a:blip>
          <a:srcRect/>
          <a:stretch/>
        </p:blipFill>
        <p:spPr>
          <a:xfrm>
            <a:off x="1267922" y="5073464"/>
            <a:ext cx="791882" cy="839341"/>
          </a:xfrm>
          <a:prstGeom prst="rect">
            <a:avLst/>
          </a:prstGeom>
          <a:noFill/>
          <a:ln>
            <a:noFill/>
          </a:ln>
        </p:spPr>
      </p:pic>
      <p:pic>
        <p:nvPicPr>
          <p:cNvPr id="193" name="Google Shape;193;g3277b82dfb6_0_810"/>
          <p:cNvPicPr preferRelativeResize="0"/>
          <p:nvPr/>
        </p:nvPicPr>
        <p:blipFill rotWithShape="1">
          <a:blip r:embed="rId8">
            <a:alphaModFix/>
          </a:blip>
          <a:srcRect t="55389" r="79372"/>
          <a:stretch/>
        </p:blipFill>
        <p:spPr>
          <a:xfrm>
            <a:off x="2096869" y="5309886"/>
            <a:ext cx="1063600" cy="649612"/>
          </a:xfrm>
          <a:prstGeom prst="rect">
            <a:avLst/>
          </a:prstGeom>
          <a:noFill/>
          <a:ln>
            <a:noFill/>
          </a:ln>
        </p:spPr>
      </p:pic>
      <p:pic>
        <p:nvPicPr>
          <p:cNvPr id="194" name="Google Shape;194;g3277b82dfb6_0_810"/>
          <p:cNvPicPr preferRelativeResize="0"/>
          <p:nvPr/>
        </p:nvPicPr>
        <p:blipFill rotWithShape="1">
          <a:blip r:embed="rId9">
            <a:alphaModFix/>
          </a:blip>
          <a:srcRect l="77180" t="50826"/>
          <a:stretch/>
        </p:blipFill>
        <p:spPr>
          <a:xfrm>
            <a:off x="2519387" y="4326438"/>
            <a:ext cx="823146" cy="7300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6BB323FF-E570-8B8A-4640-F309860D946A}"/>
            </a:ext>
          </a:extLst>
        </p:cNvPr>
        <p:cNvGrpSpPr/>
        <p:nvPr/>
      </p:nvGrpSpPr>
      <p:grpSpPr>
        <a:xfrm>
          <a:off x="0" y="0"/>
          <a:ext cx="0" cy="0"/>
          <a:chOff x="0" y="0"/>
          <a:chExt cx="0" cy="0"/>
        </a:xfrm>
      </p:grpSpPr>
      <p:sp>
        <p:nvSpPr>
          <p:cNvPr id="179" name="Google Shape;179;g3277b82dfb6_0_810">
            <a:extLst>
              <a:ext uri="{FF2B5EF4-FFF2-40B4-BE49-F238E27FC236}">
                <a16:creationId xmlns:a16="http://schemas.microsoft.com/office/drawing/2014/main" id="{3FD7DA68-102F-0CF1-218E-9E804E72FE6A}"/>
              </a:ext>
            </a:extLst>
          </p:cNvPr>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Surrogate Modeling</a:t>
            </a:r>
            <a:endParaRPr dirty="0"/>
          </a:p>
        </p:txBody>
      </p:sp>
      <p:sp>
        <p:nvSpPr>
          <p:cNvPr id="181" name="Google Shape;181;g3277b82dfb6_0_810">
            <a:extLst>
              <a:ext uri="{FF2B5EF4-FFF2-40B4-BE49-F238E27FC236}">
                <a16:creationId xmlns:a16="http://schemas.microsoft.com/office/drawing/2014/main" id="{8022CF0E-CA40-3AA4-AAA8-B0694692F0E5}"/>
              </a:ext>
            </a:extLst>
          </p:cNvPr>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8</a:t>
            </a:fld>
            <a:endParaRPr/>
          </a:p>
        </p:txBody>
      </p:sp>
      <p:sp>
        <p:nvSpPr>
          <p:cNvPr id="2" name="Google Shape;201;g3277b82dfb6_0_831">
            <a:extLst>
              <a:ext uri="{FF2B5EF4-FFF2-40B4-BE49-F238E27FC236}">
                <a16:creationId xmlns:a16="http://schemas.microsoft.com/office/drawing/2014/main" id="{0680A647-9CB1-B3A8-7795-C76700096E18}"/>
              </a:ext>
            </a:extLst>
          </p:cNvPr>
          <p:cNvSpPr txBox="1">
            <a:spLocks/>
          </p:cNvSpPr>
          <p:nvPr/>
        </p:nvSpPr>
        <p:spPr>
          <a:xfrm>
            <a:off x="510950" y="970005"/>
            <a:ext cx="11628079" cy="103413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08610" algn="l" rtl="0">
              <a:lnSpc>
                <a:spcPct val="100000"/>
              </a:lnSpc>
              <a:spcBef>
                <a:spcPts val="360"/>
              </a:spcBef>
              <a:spcAft>
                <a:spcPts val="0"/>
              </a:spcAft>
              <a:buClr>
                <a:srgbClr val="FF6600"/>
              </a:buClr>
              <a:buSzPts val="1260"/>
              <a:buFont typeface="Noto Sans Symbols"/>
              <a:buChar char="⧫"/>
              <a:defRPr sz="28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FF6600"/>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rgbClr val="FF6600"/>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FF6600"/>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9pPr>
          </a:lstStyle>
          <a:p>
            <a:pPr marL="457200" lvl="0" indent="-308610" algn="l" rtl="0">
              <a:lnSpc>
                <a:spcPct val="100000"/>
              </a:lnSpc>
              <a:spcBef>
                <a:spcPts val="360"/>
              </a:spcBef>
              <a:spcAft>
                <a:spcPts val="0"/>
              </a:spcAft>
              <a:buSzPts val="1260"/>
              <a:buChar char="⧫"/>
            </a:pPr>
            <a:r>
              <a:rPr lang="en-US" dirty="0"/>
              <a:t>S-parameters (Scattering parameters) </a:t>
            </a:r>
          </a:p>
          <a:p>
            <a:pPr marL="948690" lvl="1">
              <a:buSzPts val="1260"/>
              <a:buFont typeface="Arial" panose="020B0604020202020204" pitchFamily="34" charset="0"/>
              <a:buChar char="›"/>
            </a:pPr>
            <a:r>
              <a:rPr lang="en-US" dirty="0"/>
              <a:t>Describes the electrical behavior of a multi-port network</a:t>
            </a:r>
          </a:p>
          <a:p>
            <a:pPr lvl="1" indent="-308610">
              <a:buSzPts val="1260"/>
              <a:buChar char="⧫"/>
            </a:pPr>
            <a:endParaRPr lang="en-US" dirty="0"/>
          </a:p>
          <a:p>
            <a:pPr marL="0" lvl="0" indent="0" algn="l" rtl="0">
              <a:lnSpc>
                <a:spcPct val="100000"/>
              </a:lnSpc>
              <a:spcBef>
                <a:spcPts val="360"/>
              </a:spcBef>
              <a:spcAft>
                <a:spcPts val="0"/>
              </a:spcAft>
              <a:buSzPts val="1260"/>
              <a:buNone/>
            </a:pPr>
            <a:endParaRPr lang="en-US" dirty="0"/>
          </a:p>
        </p:txBody>
      </p:sp>
      <p:sp>
        <p:nvSpPr>
          <p:cNvPr id="4" name="Google Shape;83;g3277b82dfb6_0_702">
            <a:extLst>
              <a:ext uri="{FF2B5EF4-FFF2-40B4-BE49-F238E27FC236}">
                <a16:creationId xmlns:a16="http://schemas.microsoft.com/office/drawing/2014/main" id="{A4B28427-8BEB-031D-0A5F-2B3ACDB72AE2}"/>
              </a:ext>
            </a:extLst>
          </p:cNvPr>
          <p:cNvSpPr txBox="1">
            <a:spLocks noGrp="1"/>
          </p:cNvSpPr>
          <p:nvPr>
            <p:ph type="body" idx="1"/>
          </p:nvPr>
        </p:nvSpPr>
        <p:spPr>
          <a:xfrm>
            <a:off x="533400" y="4793355"/>
            <a:ext cx="11510400" cy="1479107"/>
          </a:xfrm>
          <a:prstGeom prst="rect">
            <a:avLst/>
          </a:prstGeom>
          <a:noFill/>
          <a:ln>
            <a:noFill/>
          </a:ln>
        </p:spPr>
        <p:txBody>
          <a:bodyPr spcFirstLastPara="1" wrap="square" lIns="91425" tIns="45700" rIns="91425" bIns="45700" anchor="t" anchorCtr="0">
            <a:noAutofit/>
          </a:bodyPr>
          <a:lstStyle/>
          <a:p>
            <a:pPr lvl="0"/>
            <a:r>
              <a:rPr lang="en-US" dirty="0"/>
              <a:t>Limited research on ML surrogate modeling for RF passive designs..</a:t>
            </a:r>
          </a:p>
          <a:p>
            <a:pPr lvl="0"/>
            <a:r>
              <a:rPr lang="en-US" dirty="0"/>
              <a:t>Include reviews of related works in package design</a:t>
            </a:r>
          </a:p>
        </p:txBody>
      </p:sp>
      <p:pic>
        <p:nvPicPr>
          <p:cNvPr id="5" name="Picture 4">
            <a:extLst>
              <a:ext uri="{FF2B5EF4-FFF2-40B4-BE49-F238E27FC236}">
                <a16:creationId xmlns:a16="http://schemas.microsoft.com/office/drawing/2014/main" id="{470E4EC5-35EA-596A-98D5-9EDE6E4E7CB4}"/>
              </a:ext>
            </a:extLst>
          </p:cNvPr>
          <p:cNvPicPr>
            <a:picLocks noChangeAspect="1"/>
          </p:cNvPicPr>
          <p:nvPr/>
        </p:nvPicPr>
        <p:blipFill>
          <a:blip r:embed="rId3"/>
          <a:stretch>
            <a:fillRect/>
          </a:stretch>
        </p:blipFill>
        <p:spPr>
          <a:xfrm>
            <a:off x="7467598" y="1933002"/>
            <a:ext cx="4560207" cy="2311338"/>
          </a:xfrm>
          <a:prstGeom prst="rect">
            <a:avLst/>
          </a:prstGeom>
        </p:spPr>
      </p:pic>
      <p:sp>
        <p:nvSpPr>
          <p:cNvPr id="6" name="Google Shape;201;g3277b82dfb6_0_831">
            <a:extLst>
              <a:ext uri="{FF2B5EF4-FFF2-40B4-BE49-F238E27FC236}">
                <a16:creationId xmlns:a16="http://schemas.microsoft.com/office/drawing/2014/main" id="{8635FAEC-DB31-2984-2143-0267CA305175}"/>
              </a:ext>
            </a:extLst>
          </p:cNvPr>
          <p:cNvSpPr txBox="1">
            <a:spLocks/>
          </p:cNvSpPr>
          <p:nvPr/>
        </p:nvSpPr>
        <p:spPr>
          <a:xfrm>
            <a:off x="510950" y="1851840"/>
            <a:ext cx="6956649" cy="27943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08610" algn="l" rtl="0">
              <a:lnSpc>
                <a:spcPct val="100000"/>
              </a:lnSpc>
              <a:spcBef>
                <a:spcPts val="360"/>
              </a:spcBef>
              <a:spcAft>
                <a:spcPts val="0"/>
              </a:spcAft>
              <a:buClr>
                <a:srgbClr val="FF6600"/>
              </a:buClr>
              <a:buSzPts val="1260"/>
              <a:buFont typeface="Noto Sans Symbols"/>
              <a:buChar char="⧫"/>
              <a:defRPr sz="28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FF6600"/>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rgbClr val="FF6600"/>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FF6600"/>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9pPr>
          </a:lstStyle>
          <a:p>
            <a:pPr marL="1405890" lvl="2">
              <a:buSzPts val="1260"/>
              <a:buFont typeface="Arial" panose="020B0604020202020204" pitchFamily="34" charset="0"/>
              <a:buChar char="•"/>
            </a:pPr>
            <a:r>
              <a:rPr lang="en-US" sz="2400" dirty="0"/>
              <a:t>Characterizes the voltage (power) being transferred between ports</a:t>
            </a:r>
          </a:p>
          <a:p>
            <a:pPr marL="948690" lvl="1">
              <a:buSzPts val="1260"/>
              <a:buFont typeface="Arial" panose="020B0604020202020204" pitchFamily="34" charset="0"/>
              <a:buChar char="›"/>
            </a:pPr>
            <a:r>
              <a:rPr lang="en-US" dirty="0"/>
              <a:t>Matrix of complex numbers over frequency</a:t>
            </a:r>
          </a:p>
          <a:p>
            <a:pPr marL="948690" lvl="1">
              <a:buSzPts val="1260"/>
              <a:buFont typeface="Arial" panose="020B0604020202020204" pitchFamily="34" charset="0"/>
              <a:buChar char="›"/>
            </a:pPr>
            <a:r>
              <a:rPr lang="en-US" dirty="0"/>
              <a:t>Can be converted to Z, Y-parameters or other metrics to analyze various characteristics</a:t>
            </a:r>
          </a:p>
        </p:txBody>
      </p:sp>
    </p:spTree>
    <p:extLst>
      <p:ext uri="{BB962C8B-B14F-4D97-AF65-F5344CB8AC3E}">
        <p14:creationId xmlns:p14="http://schemas.microsoft.com/office/powerpoint/2010/main" val="88982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3277b82dfb6_0_831"/>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Surrogate Modeling</a:t>
            </a:r>
            <a:endParaRPr dirty="0"/>
          </a:p>
        </p:txBody>
      </p:sp>
      <p:sp>
        <p:nvSpPr>
          <p:cNvPr id="200" name="Google Shape;200;g3277b82dfb6_0_831"/>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9</a:t>
            </a:fld>
            <a:endParaRPr/>
          </a:p>
        </p:txBody>
      </p:sp>
      <p:sp>
        <p:nvSpPr>
          <p:cNvPr id="201" name="Google Shape;201;g3277b82dfb6_0_831"/>
          <p:cNvSpPr txBox="1">
            <a:spLocks noGrp="1"/>
          </p:cNvSpPr>
          <p:nvPr>
            <p:ph type="body" idx="1"/>
          </p:nvPr>
        </p:nvSpPr>
        <p:spPr>
          <a:xfrm>
            <a:off x="510951" y="977676"/>
            <a:ext cx="1140165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Categorize based on different representations</a:t>
            </a:r>
          </a:p>
          <a:p>
            <a:pPr marL="457200" lvl="0" indent="-308610" algn="l" rtl="0">
              <a:lnSpc>
                <a:spcPct val="100000"/>
              </a:lnSpc>
              <a:spcBef>
                <a:spcPts val="360"/>
              </a:spcBef>
              <a:spcAft>
                <a:spcPts val="0"/>
              </a:spcAft>
              <a:buSzPts val="1260"/>
              <a:buChar char="⧫"/>
            </a:pPr>
            <a:endParaRPr dirty="0"/>
          </a:p>
          <a:p>
            <a:pPr marL="457200" lvl="0" indent="-308610" algn="l" rtl="0">
              <a:lnSpc>
                <a:spcPct val="100000"/>
              </a:lnSpc>
              <a:spcBef>
                <a:spcPts val="360"/>
              </a:spcBef>
              <a:spcAft>
                <a:spcPts val="0"/>
              </a:spcAft>
              <a:buSzPts val="1260"/>
              <a:buChar char="⧫"/>
            </a:pPr>
            <a:r>
              <a:rPr lang="en-US" dirty="0"/>
              <a:t>Tabular (or Template) Based ML Modeling</a:t>
            </a:r>
            <a:endParaRPr dirty="0"/>
          </a:p>
          <a:p>
            <a:pPr marL="914400" lvl="1" indent="-342900" algn="l" rtl="0">
              <a:lnSpc>
                <a:spcPct val="100000"/>
              </a:lnSpc>
              <a:spcBef>
                <a:spcPts val="360"/>
              </a:spcBef>
              <a:spcAft>
                <a:spcPts val="0"/>
              </a:spcAft>
              <a:buSzPts val="1800"/>
              <a:buChar char="›"/>
            </a:pPr>
            <a:r>
              <a:rPr lang="en-US" dirty="0"/>
              <a:t>EM structures are represented using predefined templates and parameter sets (physical dimensions, material properties,..)</a:t>
            </a:r>
            <a:endParaRPr dirty="0"/>
          </a:p>
          <a:p>
            <a:pPr marL="457200" lvl="0" indent="-308610" algn="l" rtl="0">
              <a:lnSpc>
                <a:spcPct val="100000"/>
              </a:lnSpc>
              <a:spcBef>
                <a:spcPts val="360"/>
              </a:spcBef>
              <a:spcAft>
                <a:spcPts val="0"/>
              </a:spcAft>
              <a:buSzPts val="1260"/>
              <a:buChar char="⧫"/>
            </a:pPr>
            <a:r>
              <a:rPr lang="en-US" dirty="0"/>
              <a:t>Graph Based ML Modeling</a:t>
            </a:r>
            <a:endParaRPr dirty="0"/>
          </a:p>
          <a:p>
            <a:pPr marL="914400" lvl="1" indent="-342900" algn="l" rtl="0">
              <a:lnSpc>
                <a:spcPct val="100000"/>
              </a:lnSpc>
              <a:spcBef>
                <a:spcPts val="360"/>
              </a:spcBef>
              <a:spcAft>
                <a:spcPts val="0"/>
              </a:spcAft>
              <a:buSzPts val="1800"/>
              <a:buChar char="›"/>
            </a:pPr>
            <a:r>
              <a:rPr lang="en-US" dirty="0"/>
              <a:t>Metal traces in the EM structures are segmented to form graph representations</a:t>
            </a:r>
            <a:endParaRPr dirty="0"/>
          </a:p>
          <a:p>
            <a:pPr marL="457200" lvl="0" indent="-308610" algn="l" rtl="0">
              <a:lnSpc>
                <a:spcPct val="100000"/>
              </a:lnSpc>
              <a:spcBef>
                <a:spcPts val="360"/>
              </a:spcBef>
              <a:spcAft>
                <a:spcPts val="0"/>
              </a:spcAft>
              <a:buSzPts val="1260"/>
              <a:buChar char="⧫"/>
            </a:pPr>
            <a:r>
              <a:rPr lang="en-US" dirty="0"/>
              <a:t>Image Based ML Modeling</a:t>
            </a:r>
          </a:p>
          <a:p>
            <a:pPr marL="914400" lvl="1" indent="-342900" algn="l" rtl="0">
              <a:lnSpc>
                <a:spcPct val="100000"/>
              </a:lnSpc>
              <a:spcBef>
                <a:spcPts val="360"/>
              </a:spcBef>
              <a:spcAft>
                <a:spcPts val="0"/>
              </a:spcAft>
              <a:buSzPts val="1800"/>
              <a:buChar char="›"/>
            </a:pPr>
            <a:r>
              <a:rPr lang="en-US" dirty="0"/>
              <a:t>RF passive layouts are converted into layers of pixelated images representing metal or non-metal regions</a:t>
            </a:r>
          </a:p>
        </p:txBody>
      </p:sp>
    </p:spTree>
  </p:cSld>
  <p:clrMapOvr>
    <a:masterClrMapping/>
  </p:clrMapOvr>
</p:sld>
</file>

<file path=ppt/theme/theme1.xml><?xml version="1.0" encoding="utf-8"?>
<a:theme xmlns:a="http://schemas.openxmlformats.org/drawingml/2006/main" name="utda_template">
  <a:themeElements>
    <a:clrScheme name="utda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1151</TotalTime>
  <Words>1923</Words>
  <Application>Microsoft Office PowerPoint</Application>
  <PresentationFormat>Widescreen</PresentationFormat>
  <Paragraphs>341</Paragraphs>
  <Slides>26</Slides>
  <Notes>26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26</vt:i4>
      </vt:variant>
    </vt:vector>
  </HeadingPairs>
  <TitlesOfParts>
    <vt:vector size="32" baseType="lpstr">
      <vt:lpstr>Noto Sans Symbols</vt:lpstr>
      <vt:lpstr>Cambria Math</vt:lpstr>
      <vt:lpstr>Arial Black</vt:lpstr>
      <vt:lpstr>Times New Roman</vt:lpstr>
      <vt:lpstr>Arial</vt:lpstr>
      <vt:lpstr>utda_template</vt:lpstr>
      <vt:lpstr>ML-Assisted  RFIC Design Enablement: The New Frontier of AI for EDA</vt:lpstr>
      <vt:lpstr>RFIC (Radio Frequency Integrated Circuit)</vt:lpstr>
      <vt:lpstr>RFIC = Active + Passive</vt:lpstr>
      <vt:lpstr>RFIC Passive Design Challenges</vt:lpstr>
      <vt:lpstr>RFIC Passive Design Flow</vt:lpstr>
      <vt:lpstr>RFIC Passive Design Flow</vt:lpstr>
      <vt:lpstr>ML Surrogate Modeling</vt:lpstr>
      <vt:lpstr>ML Surrogate Modeling</vt:lpstr>
      <vt:lpstr>ML Surrogate Modeling</vt:lpstr>
      <vt:lpstr>Tabular (or Template) Based ML Modeling</vt:lpstr>
      <vt:lpstr>Graph Based ML Modeling</vt:lpstr>
      <vt:lpstr>Image Based ML Modeling</vt:lpstr>
      <vt:lpstr>ML Modeling: Challenges</vt:lpstr>
      <vt:lpstr>ML Modeling: Future Directions</vt:lpstr>
      <vt:lpstr>RFIC Passive Design Flow</vt:lpstr>
      <vt:lpstr>Inverse Design Optimization</vt:lpstr>
      <vt:lpstr>Tabular Design Space Optimization</vt:lpstr>
      <vt:lpstr>Pixelated Design Space Optimization</vt:lpstr>
      <vt:lpstr>Pixelated Design Space Optimization</vt:lpstr>
      <vt:lpstr>Hybrid Design Space Optimization</vt:lpstr>
      <vt:lpstr>Hybrid Design Space Optimization</vt:lpstr>
      <vt:lpstr>Inverse Design: Challenges</vt:lpstr>
      <vt:lpstr>Inverse Design: Future Direction</vt:lpstr>
      <vt:lpstr>Conclusion</vt:lpstr>
      <vt:lpstr>NSTC 1st Jump Start R&amp;D Program: AIDRFIC</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Pan</dc:creator>
  <cp:lastModifiedBy>Hyunsu Chae</cp:lastModifiedBy>
  <cp:revision>20</cp:revision>
  <dcterms:created xsi:type="dcterms:W3CDTF">2007-09-26T02:23:02Z</dcterms:created>
  <dcterms:modified xsi:type="dcterms:W3CDTF">2025-01-22T06:00:25Z</dcterms:modified>
</cp:coreProperties>
</file>